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90" r:id="rId2"/>
    <p:sldId id="262" r:id="rId3"/>
    <p:sldId id="348" r:id="rId4"/>
    <p:sldId id="263" r:id="rId5"/>
    <p:sldId id="345" r:id="rId6"/>
    <p:sldId id="291" r:id="rId7"/>
    <p:sldId id="292" r:id="rId8"/>
    <p:sldId id="346" r:id="rId9"/>
    <p:sldId id="347" r:id="rId10"/>
    <p:sldId id="294" r:id="rId11"/>
    <p:sldId id="295" r:id="rId12"/>
    <p:sldId id="371" r:id="rId13"/>
    <p:sldId id="296" r:id="rId14"/>
    <p:sldId id="264" r:id="rId15"/>
    <p:sldId id="358" r:id="rId16"/>
    <p:sldId id="297" r:id="rId17"/>
    <p:sldId id="363" r:id="rId18"/>
    <p:sldId id="299" r:id="rId19"/>
    <p:sldId id="372" r:id="rId20"/>
    <p:sldId id="300" r:id="rId21"/>
    <p:sldId id="301" r:id="rId22"/>
    <p:sldId id="364" r:id="rId23"/>
    <p:sldId id="302" r:id="rId24"/>
    <p:sldId id="365" r:id="rId25"/>
    <p:sldId id="366" r:id="rId26"/>
    <p:sldId id="367" r:id="rId27"/>
    <p:sldId id="373" r:id="rId28"/>
    <p:sldId id="303" r:id="rId29"/>
    <p:sldId id="304" r:id="rId30"/>
    <p:sldId id="305" r:id="rId31"/>
    <p:sldId id="368" r:id="rId32"/>
    <p:sldId id="351" r:id="rId33"/>
    <p:sldId id="306" r:id="rId34"/>
    <p:sldId id="354" r:id="rId35"/>
    <p:sldId id="369" r:id="rId36"/>
    <p:sldId id="375" r:id="rId37"/>
    <p:sldId id="370" r:id="rId38"/>
    <p:sldId id="359" r:id="rId39"/>
    <p:sldId id="307" r:id="rId40"/>
    <p:sldId id="376" r:id="rId41"/>
    <p:sldId id="308" r:id="rId42"/>
    <p:sldId id="360" r:id="rId43"/>
    <p:sldId id="361" r:id="rId44"/>
    <p:sldId id="356" r:id="rId45"/>
    <p:sldId id="377" r:id="rId46"/>
    <p:sldId id="378" r:id="rId47"/>
    <p:sldId id="310" r:id="rId48"/>
    <p:sldId id="379" r:id="rId49"/>
    <p:sldId id="298" r:id="rId50"/>
    <p:sldId id="380" r:id="rId51"/>
    <p:sldId id="355" r:id="rId52"/>
    <p:sldId id="381" r:id="rId53"/>
    <p:sldId id="382" r:id="rId54"/>
    <p:sldId id="383" r:id="rId55"/>
    <p:sldId id="384" r:id="rId56"/>
    <p:sldId id="385" r:id="rId57"/>
    <p:sldId id="386" r:id="rId58"/>
    <p:sldId id="387" r:id="rId59"/>
    <p:sldId id="388" r:id="rId60"/>
    <p:sldId id="389" r:id="rId61"/>
    <p:sldId id="309" r:id="rId62"/>
    <p:sldId id="390" r:id="rId63"/>
    <p:sldId id="391" r:id="rId64"/>
    <p:sldId id="392" r:id="rId65"/>
    <p:sldId id="393" r:id="rId66"/>
    <p:sldId id="394" r:id="rId67"/>
    <p:sldId id="395" r:id="rId68"/>
    <p:sldId id="396" r:id="rId69"/>
    <p:sldId id="398" r:id="rId70"/>
    <p:sldId id="399" r:id="rId71"/>
    <p:sldId id="397" r:id="rId72"/>
    <p:sldId id="400" r:id="rId73"/>
    <p:sldId id="401" r:id="rId74"/>
    <p:sldId id="402" r:id="rId75"/>
    <p:sldId id="403" r:id="rId76"/>
    <p:sldId id="404" r:id="rId77"/>
    <p:sldId id="32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68" d="100"/>
          <a:sy n="68" d="100"/>
        </p:scale>
        <p:origin x="1786" y="6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4/12/2023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400126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57084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42815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4</a:t>
            </a:r>
          </a:p>
        </p:txBody>
      </p:sp>
      <p:sp>
        <p:nvSpPr>
          <p:cNvPr id="10" name="Text Placeholder 9"/>
          <p:cNvSpPr>
            <a:spLocks noGrp="1"/>
          </p:cNvSpPr>
          <p:nvPr>
            <p:ph type="body" sz="quarter" idx="15"/>
          </p:nvPr>
        </p:nvSpPr>
        <p:spPr/>
        <p:txBody>
          <a:bodyPr/>
          <a:lstStyle/>
          <a:p>
            <a:r>
              <a:rPr lang="en-US" altLang="en-US" dirty="0"/>
              <a:t>Visual Elements and Graphics</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Padding on Specific Sides of an Element</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Use CSS to configure padding on one or more sides of an element</a:t>
            </a:r>
          </a:p>
          <a:p>
            <a:pPr>
              <a:spcBef>
                <a:spcPts val="0"/>
              </a:spcBef>
            </a:pPr>
            <a:r>
              <a:rPr lang="en-US" dirty="0"/>
              <a:t>padding-bottom</a:t>
            </a:r>
          </a:p>
          <a:p>
            <a:pPr>
              <a:spcBef>
                <a:spcPts val="0"/>
              </a:spcBef>
            </a:pPr>
            <a:r>
              <a:rPr lang="en-US" dirty="0"/>
              <a:t>padding-left</a:t>
            </a:r>
          </a:p>
          <a:p>
            <a:pPr>
              <a:spcBef>
                <a:spcPts val="0"/>
              </a:spcBef>
            </a:pPr>
            <a:r>
              <a:rPr lang="en-US" dirty="0"/>
              <a:t>padding-right</a:t>
            </a:r>
          </a:p>
          <a:p>
            <a:pPr>
              <a:spcBef>
                <a:spcPts val="0"/>
              </a:spcBef>
            </a:pPr>
            <a:r>
              <a:rPr lang="en-US" dirty="0"/>
              <a:t>padding-top</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h2 { border: 2px solid #ff0000; </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background-color: #</a:t>
            </a:r>
            <a:r>
              <a:rPr lang="en-US" altLang="en-US" sz="2200" b="1" dirty="0" err="1">
                <a:solidFill>
                  <a:schemeClr val="tx2"/>
                </a:solidFill>
                <a:latin typeface="+mj-lt"/>
                <a:cs typeface="Times New Roman" panose="02020603050405020304" pitchFamily="18" charset="0"/>
              </a:rPr>
              <a:t>cccccc</a:t>
            </a:r>
            <a:r>
              <a:rPr lang="en-US" altLang="en-US" sz="2200" b="1" dirty="0">
                <a:solidFill>
                  <a:schemeClr val="tx2"/>
                </a:solidFill>
                <a:latin typeface="+mj-lt"/>
                <a:cs typeface="Times New Roman" panose="02020603050405020304" pitchFamily="18" charset="0"/>
              </a:rPr>
              <a:t>;</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padding-left: 5px;</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padding-bottom: 10px;</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padding-top: 10px; }</a:t>
            </a:r>
          </a:p>
          <a:p>
            <a:pPr>
              <a:spcBef>
                <a:spcPts val="0"/>
              </a:spcBef>
            </a:pPr>
            <a:endParaRPr lang="en-US" b="1" dirty="0"/>
          </a:p>
        </p:txBody>
      </p:sp>
      <p:pic>
        <p:nvPicPr>
          <p:cNvPr id="4" name="Picture 3" descr="The text, heading with border has border outlining the content with no space between the border and content on the left."/>
          <p:cNvPicPr>
            <a:picLocks noChangeAspect="1"/>
          </p:cNvPicPr>
          <p:nvPr/>
        </p:nvPicPr>
        <p:blipFill>
          <a:blip r:embed="rId2"/>
          <a:stretch>
            <a:fillRect/>
          </a:stretch>
        </p:blipFill>
        <p:spPr>
          <a:xfrm>
            <a:off x="3733800" y="2605088"/>
            <a:ext cx="3657600" cy="657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087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 Property Shorthand: two values</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Two numeric values or percentages</a:t>
            </a:r>
          </a:p>
          <a:p>
            <a:pPr>
              <a:spcBef>
                <a:spcPts val="1200"/>
              </a:spcBef>
            </a:pPr>
            <a:r>
              <a:rPr lang="en-US" dirty="0"/>
              <a:t>first value configures top and bottom padding</a:t>
            </a:r>
          </a:p>
          <a:p>
            <a:pPr>
              <a:spcBef>
                <a:spcPts val="1200"/>
              </a:spcBef>
            </a:pPr>
            <a:r>
              <a:rPr lang="en-US" dirty="0"/>
              <a:t>the second value configures left and right padding</a:t>
            </a:r>
          </a:p>
          <a:p>
            <a:pPr>
              <a:spcBef>
                <a:spcPts val="1200"/>
              </a:spcBef>
            </a:pPr>
            <a:endParaRPr lang="en-US" dirty="0"/>
          </a:p>
          <a:p>
            <a:pPr marL="0" indent="0">
              <a:spcBef>
                <a:spcPts val="1200"/>
              </a:spcBef>
              <a:buNone/>
            </a:pPr>
            <a:r>
              <a:rPr lang="en-US" sz="2400" b="1" dirty="0"/>
              <a:t>h2 { border: 2px solid #ff0000;</a:t>
            </a:r>
          </a:p>
          <a:p>
            <a:pPr marL="0" indent="0">
              <a:spcBef>
                <a:spcPts val="1200"/>
              </a:spcBef>
              <a:buNone/>
            </a:pPr>
            <a:r>
              <a:rPr lang="en-US" sz="2400" b="1" dirty="0"/>
              <a:t>	background-color: #</a:t>
            </a:r>
            <a:r>
              <a:rPr lang="en-US" sz="2400" b="1" dirty="0" err="1"/>
              <a:t>cccccc</a:t>
            </a:r>
            <a:r>
              <a:rPr lang="en-US" sz="2400" b="1" dirty="0"/>
              <a:t>;</a:t>
            </a:r>
          </a:p>
          <a:p>
            <a:pPr marL="0" indent="0">
              <a:spcBef>
                <a:spcPts val="1200"/>
              </a:spcBef>
              <a:buNone/>
            </a:pPr>
            <a:r>
              <a:rPr lang="en-US" sz="2400" b="1" dirty="0"/>
              <a:t>	padding: 20px 10px;</a:t>
            </a:r>
          </a:p>
          <a:p>
            <a:pPr marL="0" indent="0">
              <a:spcBef>
                <a:spcPts val="1200"/>
              </a:spcBef>
              <a:buNone/>
            </a:pPr>
            <a:r>
              <a:rPr lang="en-US" sz="2400" b="1" dirty="0"/>
              <a:t>}</a:t>
            </a:r>
          </a:p>
        </p:txBody>
      </p:sp>
      <p:pic>
        <p:nvPicPr>
          <p:cNvPr id="5" name="Picture 4" descr="The text, heading with border has border outlining the content with small space between the border and content on the left and approximately double space between the border and content on top and bottom."/>
          <p:cNvPicPr>
            <a:picLocks noChangeAspect="1"/>
          </p:cNvPicPr>
          <p:nvPr/>
        </p:nvPicPr>
        <p:blipFill>
          <a:blip r:embed="rId2"/>
          <a:stretch>
            <a:fillRect/>
          </a:stretch>
        </p:blipFill>
        <p:spPr>
          <a:xfrm>
            <a:off x="4876800" y="4876800"/>
            <a:ext cx="3629025" cy="7905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1847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 Property Shorthand: four values</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Four numeric values or percentages</a:t>
            </a:r>
          </a:p>
          <a:p>
            <a:pPr>
              <a:spcBef>
                <a:spcPts val="1200"/>
              </a:spcBef>
            </a:pPr>
            <a:r>
              <a:rPr lang="en-US" dirty="0"/>
              <a:t>Configure top, right, bottom, and left padding</a:t>
            </a:r>
          </a:p>
          <a:p>
            <a:pPr marL="0" indent="0">
              <a:spcBef>
                <a:spcPts val="1200"/>
              </a:spcBef>
              <a:buNone/>
            </a:pPr>
            <a:endParaRPr lang="en-US" sz="2400" b="1" dirty="0"/>
          </a:p>
          <a:p>
            <a:pPr marL="0" indent="0">
              <a:spcBef>
                <a:spcPts val="1200"/>
              </a:spcBef>
              <a:buNone/>
            </a:pPr>
            <a:r>
              <a:rPr lang="en-US" sz="2400" b="1" dirty="0"/>
              <a:t>h2 { border: 2px solid #ff0000;</a:t>
            </a:r>
          </a:p>
          <a:p>
            <a:pPr marL="0" indent="0">
              <a:spcBef>
                <a:spcPts val="600"/>
              </a:spcBef>
              <a:buNone/>
            </a:pPr>
            <a:r>
              <a:rPr lang="en-US" sz="2400" b="1" dirty="0"/>
              <a:t>  	    width: 250px; </a:t>
            </a:r>
          </a:p>
          <a:p>
            <a:pPr marL="0" indent="0">
              <a:spcBef>
                <a:spcPts val="600"/>
              </a:spcBef>
              <a:buNone/>
            </a:pPr>
            <a:r>
              <a:rPr lang="en-US" sz="2400" b="1" dirty="0"/>
              <a:t>       background-color: #</a:t>
            </a:r>
            <a:r>
              <a:rPr lang="en-US" sz="2400" b="1" dirty="0" err="1"/>
              <a:t>cccccc</a:t>
            </a:r>
            <a:r>
              <a:rPr lang="en-US" sz="2400" b="1" dirty="0"/>
              <a:t>;</a:t>
            </a:r>
          </a:p>
          <a:p>
            <a:pPr marL="0" indent="0">
              <a:spcBef>
                <a:spcPts val="600"/>
              </a:spcBef>
              <a:buNone/>
            </a:pPr>
            <a:r>
              <a:rPr lang="en-US" sz="2400" b="1" dirty="0"/>
              <a:t>       padding: 30px 10px 5px 20px;</a:t>
            </a:r>
          </a:p>
          <a:p>
            <a:pPr marL="0" indent="0">
              <a:spcBef>
                <a:spcPts val="600"/>
              </a:spcBef>
              <a:buNone/>
            </a:pPr>
            <a:r>
              <a:rPr lang="en-US" sz="2400" b="1" dirty="0"/>
              <a:t>}</a:t>
            </a:r>
          </a:p>
        </p:txBody>
      </p:sp>
      <p:pic>
        <p:nvPicPr>
          <p:cNvPr id="6" name="Picture 5" descr="The text, heading with border has border outlining the content with space between the border and content in increasing order as bottom, right, left, and top."/>
          <p:cNvPicPr>
            <a:picLocks noChangeAspect="1"/>
          </p:cNvPicPr>
          <p:nvPr/>
        </p:nvPicPr>
        <p:blipFill>
          <a:blip r:embed="rId2"/>
          <a:stretch>
            <a:fillRect/>
          </a:stretch>
        </p:blipFill>
        <p:spPr>
          <a:xfrm>
            <a:off x="2057400" y="5317767"/>
            <a:ext cx="2895600" cy="771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687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Practice</a:t>
            </a:r>
            <a:endParaRPr lang="en-AU" dirty="0"/>
          </a:p>
        </p:txBody>
      </p:sp>
      <p:sp>
        <p:nvSpPr>
          <p:cNvPr id="3" name="Content Placeholder 2"/>
          <p:cNvSpPr>
            <a:spLocks noGrp="1"/>
          </p:cNvSpPr>
          <p:nvPr>
            <p:ph idx="1"/>
          </p:nvPr>
        </p:nvSpPr>
        <p:spPr>
          <a:xfrm>
            <a:off x="457200" y="1600200"/>
            <a:ext cx="8229600" cy="4525963"/>
          </a:xfrm>
        </p:spPr>
        <p:txBody>
          <a:bodyPr/>
          <a:lstStyle/>
          <a:p>
            <a:pPr marL="0" indent="0">
              <a:buNone/>
            </a:pPr>
            <a:r>
              <a:rPr lang="en-US" dirty="0"/>
              <a:t>h2 { background-color: #B0E6E6; </a:t>
            </a:r>
          </a:p>
          <a:p>
            <a:pPr marL="0" indent="0">
              <a:buNone/>
            </a:pPr>
            <a:r>
              <a:rPr lang="en-US" dirty="0"/>
              <a:t>     color: #237B7B; </a:t>
            </a:r>
          </a:p>
          <a:p>
            <a:pPr marL="0" indent="0">
              <a:buNone/>
            </a:pPr>
            <a:r>
              <a:rPr lang="en-US" dirty="0"/>
              <a:t>	 font-family: Georgia, "Times New Roman", serif;</a:t>
            </a:r>
          </a:p>
          <a:p>
            <a:pPr marL="0" indent="0">
              <a:buNone/>
            </a:pPr>
            <a:r>
              <a:rPr lang="en-US" dirty="0"/>
              <a:t>	 text-align: center;</a:t>
            </a:r>
          </a:p>
          <a:p>
            <a:pPr marL="0" indent="0">
              <a:buNone/>
            </a:pPr>
            <a:r>
              <a:rPr lang="en-US" dirty="0"/>
              <a:t>	 border-bottom: 2px dashed #237B7B; }</a:t>
            </a:r>
          </a:p>
        </p:txBody>
      </p:sp>
    </p:spTree>
    <p:extLst>
      <p:ext uri="{BB962C8B-B14F-4D97-AF65-F5344CB8AC3E}">
        <p14:creationId xmlns:p14="http://schemas.microsoft.com/office/powerpoint/2010/main" val="105096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4.3 </a:t>
            </a:r>
            <a:r>
              <a:rPr lang="en-US" sz="2800" b="0" dirty="0"/>
              <a:t>CSS border and padding properties add visual interest to the page.</a:t>
            </a:r>
          </a:p>
        </p:txBody>
      </p:sp>
      <p:pic>
        <p:nvPicPr>
          <p:cNvPr id="8" name="Picture 4" descr="A screenshot shows the C S border and padding properties.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497443" y="1623600"/>
            <a:ext cx="414911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 4.1</a:t>
            </a:r>
            <a:endParaRPr lang="en-AU" dirty="0"/>
          </a:p>
        </p:txBody>
      </p:sp>
      <p:sp>
        <p:nvSpPr>
          <p:cNvPr id="3" name="Content Placeholder 2"/>
          <p:cNvSpPr>
            <a:spLocks noGrp="1"/>
          </p:cNvSpPr>
          <p:nvPr>
            <p:ph idx="1"/>
          </p:nvPr>
        </p:nvSpPr>
        <p:spPr/>
        <p:txBody>
          <a:bodyPr/>
          <a:lstStyle/>
          <a:p>
            <a:pPr marL="514350" indent="-514350">
              <a:buFont typeface="+mj-lt"/>
              <a:buAutoNum type="arabicPeriod"/>
            </a:pPr>
            <a:r>
              <a:rPr lang="en-US" sz="2200" dirty="0"/>
              <a:t>Is it reasonable to try to code a web page that looks exactly the same on every browser and every platform? Explain your answer.</a:t>
            </a:r>
          </a:p>
          <a:p>
            <a:pPr marL="514350" indent="-514350">
              <a:buFont typeface="+mj-lt"/>
              <a:buAutoNum type="arabicPeriod"/>
            </a:pPr>
            <a:r>
              <a:rPr lang="en-US" sz="2200" dirty="0"/>
              <a:t>When a web page containing the style rules below is rendered in a browser, the border does not display. </a:t>
            </a:r>
            <a:br>
              <a:rPr lang="en-US" sz="2200" dirty="0"/>
            </a:br>
            <a:r>
              <a:rPr lang="en-US" sz="2200" dirty="0"/>
              <a:t>Describe what is incorrect with the following code:</a:t>
            </a:r>
          </a:p>
          <a:p>
            <a:pPr marL="0" indent="0">
              <a:spcBef>
                <a:spcPts val="600"/>
              </a:spcBef>
              <a:buNone/>
            </a:pPr>
            <a:r>
              <a:rPr lang="en-US" dirty="0"/>
              <a:t>		</a:t>
            </a:r>
            <a:r>
              <a:rPr lang="en-US" sz="2200" b="1" dirty="0"/>
              <a:t>h2 { background-color: #ff0000</a:t>
            </a:r>
          </a:p>
          <a:p>
            <a:pPr marL="0" indent="0">
              <a:spcBef>
                <a:spcPts val="600"/>
              </a:spcBef>
              <a:buNone/>
            </a:pPr>
            <a:r>
              <a:rPr lang="en-US" sz="2200" b="1" dirty="0"/>
              <a:t>		        border-top: thin solid #000000</a:t>
            </a:r>
          </a:p>
          <a:p>
            <a:pPr marL="0" indent="0">
              <a:spcBef>
                <a:spcPts val="600"/>
              </a:spcBef>
              <a:buNone/>
            </a:pPr>
            <a:r>
              <a:rPr lang="en-US" sz="2200" b="1" dirty="0"/>
              <a:t>		}</a:t>
            </a:r>
          </a:p>
          <a:p>
            <a:pPr marL="457200" indent="-457200">
              <a:buFont typeface="+mj-lt"/>
              <a:buAutoNum type="arabicPeriod" startAt="3"/>
            </a:pPr>
            <a:r>
              <a:rPr lang="en-US" sz="2200" dirty="0"/>
              <a:t>True or False? CSS can be used to configure visual elements such as rectangular shapes and lines on web pages.</a:t>
            </a:r>
            <a:endParaRPr lang="en-AU" sz="2200" dirty="0"/>
          </a:p>
        </p:txBody>
      </p:sp>
    </p:spTree>
    <p:extLst>
      <p:ext uri="{BB962C8B-B14F-4D97-AF65-F5344CB8AC3E}">
        <p14:creationId xmlns:p14="http://schemas.microsoft.com/office/powerpoint/2010/main" val="3760131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Graphics</a:t>
            </a:r>
            <a:r>
              <a:rPr lang="en-US" sz="2000" b="0" dirty="0"/>
              <a:t> (1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0" indent="0">
              <a:spcBef>
                <a:spcPts val="1200"/>
              </a:spcBef>
              <a:buNone/>
            </a:pPr>
            <a:r>
              <a:rPr lang="en-US" dirty="0"/>
              <a:t>Graphic types commonly used on web pages:</a:t>
            </a:r>
          </a:p>
          <a:p>
            <a:pPr>
              <a:spcBef>
                <a:spcPts val="1200"/>
              </a:spcBef>
            </a:pPr>
            <a:r>
              <a:rPr lang="en-US" dirty="0"/>
              <a:t>GIF</a:t>
            </a:r>
          </a:p>
          <a:p>
            <a:pPr>
              <a:spcBef>
                <a:spcPts val="1200"/>
              </a:spcBef>
            </a:pPr>
            <a:r>
              <a:rPr lang="en-US" dirty="0"/>
              <a:t>JPG</a:t>
            </a:r>
          </a:p>
          <a:p>
            <a:pPr>
              <a:spcBef>
                <a:spcPts val="1200"/>
              </a:spcBef>
            </a:pPr>
            <a:r>
              <a:rPr lang="en-US" dirty="0"/>
              <a:t>PNG</a:t>
            </a:r>
          </a:p>
          <a:p>
            <a:pPr>
              <a:spcBef>
                <a:spcPts val="1200"/>
              </a:spcBef>
            </a:pPr>
            <a:r>
              <a:rPr lang="en-US" dirty="0" err="1"/>
              <a:t>WebP</a:t>
            </a:r>
            <a:endParaRPr lang="en-AU" i="1" dirty="0"/>
          </a:p>
        </p:txBody>
      </p:sp>
    </p:spTree>
    <p:extLst>
      <p:ext uri="{BB962C8B-B14F-4D97-AF65-F5344CB8AC3E}">
        <p14:creationId xmlns:p14="http://schemas.microsoft.com/office/powerpoint/2010/main" val="15652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4.6 </a:t>
            </a:r>
            <a:r>
              <a:rPr lang="en-US" sz="2800" b="0" dirty="0"/>
              <a:t>Comparison of transparent and nontransparent GIFs</a:t>
            </a:r>
          </a:p>
        </p:txBody>
      </p:sp>
      <p:pic>
        <p:nvPicPr>
          <p:cNvPr id="9" name="Picture 2" descr="Two G I F images on a blue textured background. The background is visible when G I F is transparent while it is not when G I F is non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14600"/>
            <a:ext cx="6308725"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Callout 9"/>
          <p:cNvSpPr/>
          <p:nvPr/>
        </p:nvSpPr>
        <p:spPr>
          <a:xfrm>
            <a:off x="6324600" y="3733800"/>
            <a:ext cx="2590800" cy="1295400"/>
          </a:xfrm>
          <a:prstGeom prst="wedgeEllipseCallout">
            <a:avLst>
              <a:gd name="adj1" fmla="val -69625"/>
              <a:gd name="adj2" fmla="val -57523"/>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Background color – no transparency</a:t>
            </a:r>
          </a:p>
        </p:txBody>
      </p:sp>
      <p:sp>
        <p:nvSpPr>
          <p:cNvPr id="11" name="Oval Callout 10"/>
          <p:cNvSpPr/>
          <p:nvPr/>
        </p:nvSpPr>
        <p:spPr>
          <a:xfrm>
            <a:off x="168275" y="3827463"/>
            <a:ext cx="2590800" cy="1371600"/>
          </a:xfrm>
          <a:prstGeom prst="wedgeEllipseCallout">
            <a:avLst>
              <a:gd name="adj1" fmla="val 67006"/>
              <a:gd name="adj2" fmla="val -64590"/>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Background color configured to be transparent</a:t>
            </a:r>
          </a:p>
        </p:txBody>
      </p:sp>
    </p:spTree>
    <p:extLst>
      <p:ext uri="{BB962C8B-B14F-4D97-AF65-F5344CB8AC3E}">
        <p14:creationId xmlns:p14="http://schemas.microsoft.com/office/powerpoint/2010/main" val="88740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Types of Graphics</a:t>
            </a:r>
            <a:r>
              <a:rPr lang="en-US" sz="2000" b="0" dirty="0"/>
              <a:t> (2 of 2)</a:t>
            </a:r>
            <a:endParaRPr lang="en-AU" sz="2000" b="0" dirty="0"/>
          </a:p>
        </p:txBody>
      </p:sp>
      <p:sp>
        <p:nvSpPr>
          <p:cNvPr id="3" name="Content Placeholder 2"/>
          <p:cNvSpPr>
            <a:spLocks noGrp="1"/>
          </p:cNvSpPr>
          <p:nvPr>
            <p:ph idx="1"/>
          </p:nvPr>
        </p:nvSpPr>
        <p:spPr/>
        <p:txBody>
          <a:bodyPr/>
          <a:lstStyle/>
          <a:p>
            <a:r>
              <a:rPr lang="en-US" dirty="0"/>
              <a:t>Graphics Interchange Format</a:t>
            </a:r>
          </a:p>
          <a:p>
            <a:r>
              <a:rPr lang="en-US" dirty="0"/>
              <a:t>Best used for line art and logos</a:t>
            </a:r>
          </a:p>
          <a:p>
            <a:r>
              <a:rPr lang="en-US" dirty="0"/>
              <a:t>Maximum of 256 colors</a:t>
            </a:r>
          </a:p>
          <a:p>
            <a:r>
              <a:rPr lang="en-US" dirty="0"/>
              <a:t>One color can be configured as transparent</a:t>
            </a:r>
          </a:p>
          <a:p>
            <a:r>
              <a:rPr lang="en-US" dirty="0"/>
              <a:t>Can be animated</a:t>
            </a:r>
          </a:p>
          <a:p>
            <a:r>
              <a:rPr lang="en-US" dirty="0"/>
              <a:t>Uses lossless compression</a:t>
            </a:r>
          </a:p>
          <a:p>
            <a:r>
              <a:rPr lang="en-US" dirty="0"/>
              <a:t>Can be interlaced</a:t>
            </a:r>
            <a:endParaRPr lang="en-US" sz="2000" i="1" dirty="0"/>
          </a:p>
        </p:txBody>
      </p:sp>
    </p:spTree>
    <p:extLst>
      <p:ext uri="{BB962C8B-B14F-4D97-AF65-F5344CB8AC3E}">
        <p14:creationId xmlns:p14="http://schemas.microsoft.com/office/powerpoint/2010/main" val="3703330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JPEG</a:t>
            </a:r>
          </a:p>
        </p:txBody>
      </p:sp>
      <p:sp>
        <p:nvSpPr>
          <p:cNvPr id="3" name="Content Placeholder 2"/>
          <p:cNvSpPr>
            <a:spLocks noGrp="1"/>
          </p:cNvSpPr>
          <p:nvPr>
            <p:ph idx="1"/>
          </p:nvPr>
        </p:nvSpPr>
        <p:spPr/>
        <p:txBody>
          <a:bodyPr/>
          <a:lstStyle/>
          <a:p>
            <a:pPr>
              <a:spcBef>
                <a:spcPts val="600"/>
              </a:spcBef>
            </a:pPr>
            <a:r>
              <a:rPr lang="en-US" dirty="0"/>
              <a:t>Joint Photographic Experts Group</a:t>
            </a:r>
          </a:p>
          <a:p>
            <a:pPr>
              <a:spcBef>
                <a:spcPts val="600"/>
              </a:spcBef>
            </a:pPr>
            <a:r>
              <a:rPr lang="en-US" dirty="0"/>
              <a:t>Best used for photographs</a:t>
            </a:r>
          </a:p>
          <a:p>
            <a:pPr>
              <a:spcBef>
                <a:spcPts val="600"/>
              </a:spcBef>
            </a:pPr>
            <a:r>
              <a:rPr lang="en-US" dirty="0"/>
              <a:t>Up to 16.7 million colors</a:t>
            </a:r>
          </a:p>
          <a:p>
            <a:pPr>
              <a:spcBef>
                <a:spcPts val="600"/>
              </a:spcBef>
            </a:pPr>
            <a:r>
              <a:rPr lang="en-US" dirty="0"/>
              <a:t>Use </a:t>
            </a:r>
            <a:r>
              <a:rPr lang="en-US" dirty="0" err="1"/>
              <a:t>lossy</a:t>
            </a:r>
            <a:r>
              <a:rPr lang="en-US" dirty="0"/>
              <a:t> compression</a:t>
            </a:r>
          </a:p>
          <a:p>
            <a:pPr>
              <a:spcBef>
                <a:spcPts val="600"/>
              </a:spcBef>
            </a:pPr>
            <a:r>
              <a:rPr lang="en-US" dirty="0"/>
              <a:t>Cannot be animated</a:t>
            </a:r>
          </a:p>
          <a:p>
            <a:pPr>
              <a:spcBef>
                <a:spcPts val="600"/>
              </a:spcBef>
            </a:pPr>
            <a:r>
              <a:rPr lang="en-US" dirty="0"/>
              <a:t>Cannot be made </a:t>
            </a:r>
            <a:br>
              <a:rPr lang="en-US" dirty="0"/>
            </a:br>
            <a:r>
              <a:rPr lang="en-US" dirty="0"/>
              <a:t>transparent</a:t>
            </a:r>
          </a:p>
          <a:p>
            <a:pPr>
              <a:spcBef>
                <a:spcPts val="600"/>
              </a:spcBef>
            </a:pPr>
            <a:r>
              <a:rPr lang="en-US" dirty="0"/>
              <a:t>Progressive JPEG – similar to interlaced display</a:t>
            </a:r>
            <a:endParaRPr lang="en-AU" dirty="0"/>
          </a:p>
        </p:txBody>
      </p:sp>
    </p:spTree>
    <p:extLst>
      <p:ext uri="{BB962C8B-B14F-4D97-AF65-F5344CB8AC3E}">
        <p14:creationId xmlns:p14="http://schemas.microsoft.com/office/powerpoint/2010/main" val="401447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Create and format lines and borders on web pages</a:t>
            </a:r>
          </a:p>
          <a:p>
            <a:pPr>
              <a:spcBef>
                <a:spcPts val="600"/>
              </a:spcBef>
            </a:pPr>
            <a:r>
              <a:rPr lang="en-US" altLang="en-US" dirty="0"/>
              <a:t>Apply the image element to add graphics to web pages</a:t>
            </a:r>
          </a:p>
          <a:p>
            <a:pPr>
              <a:spcBef>
                <a:spcPts val="600"/>
              </a:spcBef>
            </a:pPr>
            <a:r>
              <a:rPr lang="en-US" altLang="en-US" dirty="0"/>
              <a:t>Optimize an image for web page display</a:t>
            </a:r>
          </a:p>
          <a:p>
            <a:pPr>
              <a:spcBef>
                <a:spcPts val="600"/>
              </a:spcBef>
            </a:pPr>
            <a:r>
              <a:rPr lang="en-US" altLang="en-US" dirty="0"/>
              <a:t>Configure images as backgrounds on web pages</a:t>
            </a:r>
          </a:p>
          <a:p>
            <a:pPr>
              <a:spcBef>
                <a:spcPts val="600"/>
              </a:spcBef>
            </a:pPr>
            <a:r>
              <a:rPr lang="en-US" altLang="en-US" dirty="0"/>
              <a:t>Configure images as hyperlinks</a:t>
            </a:r>
          </a:p>
          <a:p>
            <a:pPr>
              <a:spcBef>
                <a:spcPts val="600"/>
              </a:spcBef>
            </a:pPr>
            <a:r>
              <a:rPr lang="en-US" altLang="en-US" dirty="0"/>
              <a:t>Configure visual effects with CSS3 including multiple background images, rounded corners, box shadow, text shadow, opacity, and gradients</a:t>
            </a:r>
          </a:p>
          <a:p>
            <a:pPr>
              <a:spcBef>
                <a:spcPts val="600"/>
              </a:spcBef>
            </a:pPr>
            <a:endParaRPr lang="en-US" altLang="en-US" dirty="0"/>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4.7 </a:t>
            </a:r>
            <a:r>
              <a:rPr lang="en-US" sz="2800" b="0" dirty="0"/>
              <a:t>A JPEG saved at 80% quality (55KB file size) displays well on a web page</a:t>
            </a:r>
            <a:endParaRPr lang="en-AU" sz="2800" b="0" dirty="0"/>
          </a:p>
        </p:txBody>
      </p:sp>
      <p:pic>
        <p:nvPicPr>
          <p:cNvPr id="4" name="Picture 7" descr="A photo of a coastal area with low hills and cloudy sky in the background. The digital photo is saved at 80 percent quality with file size as 55 kilobytes."/>
          <p:cNvPicPr>
            <a:picLocks noGrp="1" noChangeAspect="1" noChangeArrowheads="1"/>
          </p:cNvPicPr>
          <p:nvPr>
            <p:ph idx="1"/>
          </p:nvPr>
        </p:nvPicPr>
        <p:blipFill>
          <a:blip r:embed="rId2"/>
          <a:srcRect/>
          <a:stretch>
            <a:fillRect/>
          </a:stretch>
        </p:blipFill>
        <p:spPr bwMode="auto">
          <a:xfrm>
            <a:off x="1676969" y="1676400"/>
            <a:ext cx="5790063" cy="4320000"/>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621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PNG</a:t>
            </a:r>
            <a:endParaRPr lang="en-AU" sz="2000" b="0" dirty="0"/>
          </a:p>
        </p:txBody>
      </p:sp>
      <p:sp>
        <p:nvSpPr>
          <p:cNvPr id="3" name="Content Placeholder 2"/>
          <p:cNvSpPr>
            <a:spLocks noGrp="1"/>
          </p:cNvSpPr>
          <p:nvPr>
            <p:ph idx="1"/>
          </p:nvPr>
        </p:nvSpPr>
        <p:spPr>
          <a:xfrm>
            <a:off x="457200" y="1600200"/>
            <a:ext cx="8229600" cy="4648200"/>
          </a:xfrm>
        </p:spPr>
        <p:txBody>
          <a:bodyPr/>
          <a:lstStyle/>
          <a:p>
            <a:r>
              <a:rPr lang="en-US" dirty="0"/>
              <a:t>Portable Network Graphic</a:t>
            </a:r>
          </a:p>
          <a:p>
            <a:r>
              <a:rPr lang="en-US" dirty="0"/>
              <a:t>Supports millions of colors</a:t>
            </a:r>
          </a:p>
          <a:p>
            <a:r>
              <a:rPr lang="en-US" dirty="0"/>
              <a:t>Supports multiple levels of transparency</a:t>
            </a:r>
            <a:br>
              <a:rPr lang="en-US" dirty="0"/>
            </a:br>
            <a:r>
              <a:rPr lang="en-US" sz="2400" i="1" dirty="0"/>
              <a:t>(but most browsers do not – so limit to one transparent color for Web display)</a:t>
            </a:r>
          </a:p>
          <a:p>
            <a:r>
              <a:rPr lang="en-US" dirty="0"/>
              <a:t>Supports interlacing</a:t>
            </a:r>
          </a:p>
          <a:p>
            <a:r>
              <a:rPr lang="en-US" dirty="0"/>
              <a:t>Uses lossless compression</a:t>
            </a:r>
          </a:p>
          <a:p>
            <a:r>
              <a:rPr lang="en-US" dirty="0"/>
              <a:t>Combines the best of GIF &amp; JPEG</a:t>
            </a:r>
          </a:p>
          <a:p>
            <a:r>
              <a:rPr lang="en-US" dirty="0"/>
              <a:t>Well-supported by modern browsers</a:t>
            </a:r>
          </a:p>
        </p:txBody>
      </p:sp>
    </p:spTree>
    <p:extLst>
      <p:ext uri="{BB962C8B-B14F-4D97-AF65-F5344CB8AC3E}">
        <p14:creationId xmlns:p14="http://schemas.microsoft.com/office/powerpoint/2010/main" val="29759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WebP</a:t>
            </a:r>
            <a:endParaRPr lang="en-AU" sz="2000" b="0" dirty="0"/>
          </a:p>
        </p:txBody>
      </p:sp>
      <p:sp>
        <p:nvSpPr>
          <p:cNvPr id="3" name="Content Placeholder 2"/>
          <p:cNvSpPr>
            <a:spLocks noGrp="1"/>
          </p:cNvSpPr>
          <p:nvPr>
            <p:ph idx="1"/>
          </p:nvPr>
        </p:nvSpPr>
        <p:spPr/>
        <p:txBody>
          <a:bodyPr/>
          <a:lstStyle/>
          <a:p>
            <a:r>
              <a:rPr lang="en-US" dirty="0"/>
              <a:t>https://developers.google.com/speed/webp/ </a:t>
            </a:r>
          </a:p>
          <a:p>
            <a:r>
              <a:rPr lang="en-US" dirty="0"/>
              <a:t>Supports millions of colors</a:t>
            </a:r>
          </a:p>
          <a:p>
            <a:r>
              <a:rPr lang="en-US" dirty="0"/>
              <a:t>Supports transparency</a:t>
            </a:r>
          </a:p>
          <a:p>
            <a:r>
              <a:rPr lang="en-US" dirty="0"/>
              <a:t>Uses both </a:t>
            </a:r>
            <a:r>
              <a:rPr lang="en-US" dirty="0" err="1"/>
              <a:t>lossy</a:t>
            </a:r>
            <a:r>
              <a:rPr lang="en-US" dirty="0"/>
              <a:t> and lossless compression</a:t>
            </a:r>
          </a:p>
          <a:p>
            <a:r>
              <a:rPr lang="en-US" dirty="0"/>
              <a:t>Intended to provide improved compression for GIF and JPG images</a:t>
            </a:r>
          </a:p>
          <a:p>
            <a:r>
              <a:rPr lang="en-US" dirty="0"/>
              <a:t>Browser support is growing</a:t>
            </a:r>
          </a:p>
        </p:txBody>
      </p:sp>
    </p:spTree>
    <p:extLst>
      <p:ext uri="{BB962C8B-B14F-4D97-AF65-F5344CB8AC3E}">
        <p14:creationId xmlns:p14="http://schemas.microsoft.com/office/powerpoint/2010/main" val="394347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 Element</a:t>
            </a:r>
            <a:endParaRPr lang="en-AU" dirty="0"/>
          </a:p>
        </p:txBody>
      </p:sp>
      <p:sp>
        <p:nvSpPr>
          <p:cNvPr id="3" name="Content Placeholder 2"/>
          <p:cNvSpPr>
            <a:spLocks noGrp="1"/>
          </p:cNvSpPr>
          <p:nvPr>
            <p:ph idx="1"/>
          </p:nvPr>
        </p:nvSpPr>
        <p:spPr/>
        <p:txBody>
          <a:bodyPr/>
          <a:lstStyle/>
          <a:p>
            <a:pPr>
              <a:spcBef>
                <a:spcPts val="0"/>
              </a:spcBef>
            </a:pPr>
            <a:r>
              <a:rPr lang="en-US" dirty="0">
                <a:latin typeface="Arial" panose="020B0604020202020204" pitchFamily="34" charset="0"/>
                <a:cs typeface="Arial" panose="020B0604020202020204" pitchFamily="34" charset="0"/>
              </a:rPr>
              <a:t>Configures graphics on a web page</a:t>
            </a:r>
          </a:p>
          <a:p>
            <a:pPr marL="0" indent="0">
              <a:spcBef>
                <a:spcPts val="600"/>
              </a:spcBef>
              <a:buNone/>
            </a:pPr>
            <a:r>
              <a:rPr lang="da-DK" sz="2200" b="1" dirty="0">
                <a:latin typeface="Arial" panose="020B0604020202020204" pitchFamily="34" charset="0"/>
                <a:cs typeface="Arial" panose="020B0604020202020204" pitchFamily="34" charset="0"/>
              </a:rPr>
              <a:t>&lt;img src="dog.jpg" alt="Dog at computer" height="100" width="100"&gt;</a:t>
            </a:r>
          </a:p>
          <a:p>
            <a:pPr>
              <a:spcBef>
                <a:spcPts val="600"/>
              </a:spcBef>
            </a:pPr>
            <a:r>
              <a:rPr lang="en-US"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Attribute</a:t>
            </a:r>
          </a:p>
          <a:p>
            <a:pPr lvl="1">
              <a:spcBef>
                <a:spcPts val="0"/>
              </a:spcBef>
            </a:pPr>
            <a:r>
              <a:rPr lang="en-US" dirty="0">
                <a:latin typeface="Arial" panose="020B0604020202020204" pitchFamily="34" charset="0"/>
                <a:cs typeface="Arial" panose="020B0604020202020204" pitchFamily="34" charset="0"/>
              </a:rPr>
              <a:t>File name of the graphic</a:t>
            </a:r>
          </a:p>
          <a:p>
            <a:pPr>
              <a:spcBef>
                <a:spcPts val="0"/>
              </a:spcBef>
            </a:pPr>
            <a:r>
              <a:rPr lang="en-US" dirty="0">
                <a:latin typeface="Arial" panose="020B0604020202020204" pitchFamily="34" charset="0"/>
                <a:cs typeface="Arial" panose="020B0604020202020204" pitchFamily="34" charset="0"/>
              </a:rPr>
              <a:t>alt Attribute</a:t>
            </a:r>
          </a:p>
          <a:p>
            <a:pPr lvl="1">
              <a:spcBef>
                <a:spcPts val="0"/>
              </a:spcBef>
            </a:pPr>
            <a:r>
              <a:rPr lang="en-US" dirty="0">
                <a:latin typeface="Arial" panose="020B0604020202020204" pitchFamily="34" charset="0"/>
                <a:cs typeface="Arial" panose="020B0604020202020204" pitchFamily="34" charset="0"/>
              </a:rPr>
              <a:t>Configures alternate text description</a:t>
            </a:r>
          </a:p>
          <a:p>
            <a:pPr>
              <a:spcBef>
                <a:spcPts val="0"/>
              </a:spcBef>
            </a:pPr>
            <a:r>
              <a:rPr lang="en-US" dirty="0">
                <a:latin typeface="Arial" panose="020B0604020202020204" pitchFamily="34" charset="0"/>
                <a:cs typeface="Arial" panose="020B0604020202020204" pitchFamily="34" charset="0"/>
              </a:rPr>
              <a:t>height Attribute</a:t>
            </a:r>
          </a:p>
          <a:p>
            <a:pPr lvl="1">
              <a:spcBef>
                <a:spcPts val="0"/>
              </a:spcBef>
            </a:pPr>
            <a:r>
              <a:rPr lang="en-US" dirty="0">
                <a:latin typeface="Arial" panose="020B0604020202020204" pitchFamily="34" charset="0"/>
                <a:cs typeface="Arial" panose="020B0604020202020204" pitchFamily="34" charset="0"/>
              </a:rPr>
              <a:t>Height of the graphic in pixels</a:t>
            </a:r>
          </a:p>
          <a:p>
            <a:pPr>
              <a:spcBef>
                <a:spcPts val="0"/>
              </a:spcBef>
            </a:pPr>
            <a:r>
              <a:rPr lang="en-US" dirty="0">
                <a:latin typeface="Arial" panose="020B0604020202020204" pitchFamily="34" charset="0"/>
                <a:cs typeface="Arial" panose="020B0604020202020204" pitchFamily="34" charset="0"/>
              </a:rPr>
              <a:t>width Attribute</a:t>
            </a:r>
          </a:p>
          <a:p>
            <a:pPr lvl="1">
              <a:spcBef>
                <a:spcPts val="0"/>
              </a:spcBef>
            </a:pPr>
            <a:r>
              <a:rPr lang="en-US" dirty="0">
                <a:latin typeface="Arial" panose="020B0604020202020204" pitchFamily="34" charset="0"/>
                <a:cs typeface="Arial" panose="020B0604020202020204" pitchFamily="34" charset="0"/>
              </a:rPr>
              <a:t>Width of the graphic in pixels</a:t>
            </a:r>
            <a:endParaRPr lang="en-AU" b="1" dirty="0">
              <a:latin typeface="Arial" panose="020B0604020202020204" pitchFamily="34" charset="0"/>
              <a:cs typeface="Arial" panose="020B0604020202020204" pitchFamily="34" charset="0"/>
            </a:endParaRPr>
          </a:p>
        </p:txBody>
      </p:sp>
      <p:pic>
        <p:nvPicPr>
          <p:cNvPr id="4" name="Picture 7" descr="A photo of a laptop with a dog’s paws resting on its touchp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632" y="2590800"/>
            <a:ext cx="25400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6"/>
          <p:cNvSpPr txBox="1">
            <a:spLocks noChangeArrowheads="1"/>
          </p:cNvSpPr>
          <p:nvPr/>
        </p:nvSpPr>
        <p:spPr bwMode="auto">
          <a:xfrm>
            <a:off x="6019800" y="4737100"/>
            <a:ext cx="26768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1.3</a:t>
            </a:r>
            <a:r>
              <a:rPr lang="en-US" altLang="en-US" sz="1600" dirty="0">
                <a:latin typeface="+mj-lt"/>
              </a:rPr>
              <a:t> Who really updated that web page you are viewing?</a:t>
            </a:r>
          </a:p>
        </p:txBody>
      </p:sp>
    </p:spTree>
    <p:extLst>
      <p:ext uri="{BB962C8B-B14F-4D97-AF65-F5344CB8AC3E}">
        <p14:creationId xmlns:p14="http://schemas.microsoft.com/office/powerpoint/2010/main" val="2732482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Images</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Required: </a:t>
            </a:r>
          </a:p>
          <a:p>
            <a:r>
              <a:rPr lang="en-US" dirty="0"/>
              <a:t>Configure the alt attribute</a:t>
            </a:r>
          </a:p>
          <a:p>
            <a:pPr lvl="1"/>
            <a:r>
              <a:rPr lang="en-US" dirty="0"/>
              <a:t>Alternate text content to convey the meaning/intent of the image</a:t>
            </a:r>
          </a:p>
          <a:p>
            <a:pPr lvl="1"/>
            <a:r>
              <a:rPr lang="en-US" dirty="0"/>
              <a:t>NOT the file name of the image</a:t>
            </a:r>
          </a:p>
          <a:p>
            <a:pPr lvl="1"/>
            <a:r>
              <a:rPr lang="en-US" dirty="0"/>
              <a:t>Use alt="" for purely decorative images</a:t>
            </a:r>
          </a:p>
          <a:p>
            <a:pPr marL="0" indent="0">
              <a:buNone/>
            </a:pPr>
            <a:r>
              <a:rPr lang="en-US" dirty="0"/>
              <a:t>Recommended:</a:t>
            </a:r>
          </a:p>
          <a:p>
            <a:r>
              <a:rPr lang="en-US" dirty="0"/>
              <a:t>If your site navigation uses image links for the main navigation, provide simple text links at the bottom of the page.</a:t>
            </a:r>
          </a:p>
        </p:txBody>
      </p:sp>
    </p:spTree>
    <p:extLst>
      <p:ext uri="{BB962C8B-B14F-4D97-AF65-F5344CB8AC3E}">
        <p14:creationId xmlns:p14="http://schemas.microsoft.com/office/powerpoint/2010/main" val="3856145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Link</a:t>
            </a:r>
            <a:endParaRPr lang="en-AU" dirty="0"/>
          </a:p>
        </p:txBody>
      </p:sp>
      <p:sp>
        <p:nvSpPr>
          <p:cNvPr id="3" name="Content Placeholder 2"/>
          <p:cNvSpPr>
            <a:spLocks noGrp="1"/>
          </p:cNvSpPr>
          <p:nvPr>
            <p:ph idx="1"/>
          </p:nvPr>
        </p:nvSpPr>
        <p:spPr>
          <a:xfrm>
            <a:off x="457200" y="1600200"/>
            <a:ext cx="8229600" cy="4724400"/>
          </a:xfrm>
        </p:spPr>
        <p:txBody>
          <a:bodyPr/>
          <a:lstStyle/>
          <a:p>
            <a:pPr>
              <a:spcBef>
                <a:spcPts val="0"/>
              </a:spcBef>
            </a:pPr>
            <a:r>
              <a:rPr lang="en-US" dirty="0">
                <a:latin typeface="Arial" panose="020B0604020202020204" pitchFamily="34" charset="0"/>
                <a:cs typeface="Arial" panose="020B0604020202020204" pitchFamily="34" charset="0"/>
              </a:rPr>
              <a:t>To create an image hyperlink use an anchor element to contain an image element</a:t>
            </a:r>
          </a:p>
          <a:p>
            <a:pPr marL="0" indent="0">
              <a:spcBef>
                <a:spcPts val="600"/>
              </a:spcBef>
              <a:buNone/>
            </a:pPr>
            <a:endParaRPr lang="en-US" sz="2400" b="1" dirty="0">
              <a:latin typeface="Arial" panose="020B0604020202020204" pitchFamily="34" charset="0"/>
              <a:cs typeface="Arial" panose="020B0604020202020204" pitchFamily="34" charset="0"/>
            </a:endParaRPr>
          </a:p>
          <a:p>
            <a:pPr marL="0" indent="0">
              <a:spcBef>
                <a:spcPts val="600"/>
              </a:spcBef>
              <a:buNone/>
            </a:pPr>
            <a:r>
              <a:rPr lang="en-US" sz="2400" b="1" dirty="0">
                <a:latin typeface="Arial" panose="020B0604020202020204" pitchFamily="34" charset="0"/>
                <a:cs typeface="Arial" panose="020B0604020202020204" pitchFamily="34" charset="0"/>
              </a:rPr>
              <a:t>&lt;a </a:t>
            </a:r>
            <a:r>
              <a:rPr lang="en-US" sz="2400" b="1" dirty="0" err="1">
                <a:latin typeface="Arial" panose="020B0604020202020204" pitchFamily="34" charset="0"/>
                <a:cs typeface="Arial" panose="020B0604020202020204" pitchFamily="34" charset="0"/>
              </a:rPr>
              <a:t>href</a:t>
            </a:r>
            <a:r>
              <a:rPr lang="en-US" sz="2400" b="1" dirty="0">
                <a:latin typeface="Arial" panose="020B0604020202020204" pitchFamily="34" charset="0"/>
                <a:cs typeface="Arial" panose="020B0604020202020204" pitchFamily="34" charset="0"/>
              </a:rPr>
              <a:t>="index.html"&gt;&lt;</a:t>
            </a:r>
            <a:r>
              <a:rPr lang="en-US" sz="2400" b="1" dirty="0" err="1">
                <a:latin typeface="Arial" panose="020B0604020202020204" pitchFamily="34" charset="0"/>
                <a:cs typeface="Arial" panose="020B0604020202020204" pitchFamily="34" charset="0"/>
              </a:rPr>
              <a:t>img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src</a:t>
            </a:r>
            <a:r>
              <a:rPr lang="en-US" sz="2400" b="1" dirty="0">
                <a:latin typeface="Arial" panose="020B0604020202020204" pitchFamily="34" charset="0"/>
                <a:cs typeface="Arial" panose="020B0604020202020204" pitchFamily="34" charset="0"/>
              </a:rPr>
              <a:t>="home.gif"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height="19" width="85" alt="Home"&gt;&lt;/a&gt;</a:t>
            </a:r>
            <a:r>
              <a:rPr lang="en-US" dirty="0">
                <a:latin typeface="Arial" panose="020B0604020202020204" pitchFamily="34" charset="0"/>
                <a:cs typeface="Arial" panose="020B0604020202020204" pitchFamily="34" charset="0"/>
              </a:rPr>
              <a:t> </a:t>
            </a:r>
          </a:p>
          <a:p>
            <a:pPr>
              <a:spcBef>
                <a:spcPts val="600"/>
              </a:spcBef>
            </a:pPr>
            <a:endParaRPr lang="en-US" dirty="0">
              <a:latin typeface="Arial" panose="020B0604020202020204" pitchFamily="34" charset="0"/>
              <a:cs typeface="Arial" panose="020B0604020202020204" pitchFamily="34" charset="0"/>
            </a:endParaRPr>
          </a:p>
          <a:p>
            <a:pPr>
              <a:spcBef>
                <a:spcPts val="600"/>
              </a:spcBef>
            </a:pPr>
            <a:r>
              <a:rPr lang="en-US" dirty="0">
                <a:latin typeface="Arial" panose="020B0604020202020204" pitchFamily="34" charset="0"/>
                <a:cs typeface="Arial" panose="020B0604020202020204" pitchFamily="34" charset="0"/>
              </a:rPr>
              <a:t>Some browsers automatically add a border to image links. </a:t>
            </a:r>
          </a:p>
          <a:p>
            <a:pPr>
              <a:spcBef>
                <a:spcPts val="0"/>
              </a:spcBef>
            </a:pPr>
            <a:r>
              <a:rPr lang="en-US" dirty="0">
                <a:latin typeface="Arial" panose="020B0604020202020204" pitchFamily="34" charset="0"/>
                <a:cs typeface="Arial" panose="020B0604020202020204" pitchFamily="34" charset="0"/>
              </a:rPr>
              <a:t>Configure CSS to eliminate the border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img</a:t>
            </a:r>
            <a:r>
              <a:rPr lang="en-US" b="1" dirty="0">
                <a:latin typeface="Arial" panose="020B0604020202020204" pitchFamily="34" charset="0"/>
                <a:cs typeface="Arial" panose="020B0604020202020204" pitchFamily="34" charset="0"/>
              </a:rPr>
              <a:t> { border-style: none; }</a:t>
            </a:r>
            <a:endParaRPr lang="en-AU" b="1" dirty="0">
              <a:latin typeface="Arial" panose="020B0604020202020204" pitchFamily="34" charset="0"/>
              <a:cs typeface="Arial" panose="020B0604020202020204" pitchFamily="34" charset="0"/>
            </a:endParaRPr>
          </a:p>
        </p:txBody>
      </p:sp>
      <p:sp>
        <p:nvSpPr>
          <p:cNvPr id="5" name="Oval 4"/>
          <p:cNvSpPr>
            <a:spLocks noChangeArrowheads="1"/>
          </p:cNvSpPr>
          <p:nvPr/>
        </p:nvSpPr>
        <p:spPr bwMode="auto">
          <a:xfrm>
            <a:off x="6019800" y="2209800"/>
            <a:ext cx="2514600" cy="685800"/>
          </a:xfrm>
          <a:prstGeom prst="ellipse">
            <a:avLst/>
          </a:prstGeom>
          <a:solidFill>
            <a:srgbClr val="007FA3"/>
          </a:solidFill>
          <a:ln w="57150">
            <a:solidFill>
              <a:srgbClr val="007FA3"/>
            </a:solid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lstStyle/>
          <a:p>
            <a:pPr algn="ctr" eaLnBrk="1" fontAlgn="auto" hangingPunct="1">
              <a:spcBef>
                <a:spcPts val="0"/>
              </a:spcBef>
              <a:spcAft>
                <a:spcPts val="0"/>
              </a:spcAft>
              <a:defRPr/>
            </a:pPr>
            <a:r>
              <a:rPr lang="en-US" sz="2800" b="1" dirty="0">
                <a:latin typeface="Verdana" pitchFamily="34" charset="0"/>
              </a:rPr>
              <a:t>Home</a:t>
            </a:r>
          </a:p>
        </p:txBody>
      </p:sp>
    </p:spTree>
    <p:extLst>
      <p:ext uri="{BB962C8B-B14F-4D97-AF65-F5344CB8AC3E}">
        <p14:creationId xmlns:p14="http://schemas.microsoft.com/office/powerpoint/2010/main" val="186992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Thumbnail Image</a:t>
            </a:r>
            <a:r>
              <a:rPr lang="en-US" sz="2000" b="0" dirty="0"/>
              <a:t> (1 of 2)</a:t>
            </a:r>
            <a:endParaRPr lang="en-AU" sz="2000" b="0" dirty="0"/>
          </a:p>
        </p:txBody>
      </p:sp>
      <p:sp>
        <p:nvSpPr>
          <p:cNvPr id="3" name="Content Placeholder 2"/>
          <p:cNvSpPr>
            <a:spLocks noGrp="1"/>
          </p:cNvSpPr>
          <p:nvPr>
            <p:ph idx="1"/>
          </p:nvPr>
        </p:nvSpPr>
        <p:spPr/>
        <p:txBody>
          <a:bodyPr/>
          <a:lstStyle/>
          <a:p>
            <a:pPr marL="0" indent="0">
              <a:buNone/>
            </a:pPr>
            <a:r>
              <a:rPr lang="en-US" dirty="0"/>
              <a:t>A small image configured to link to a larger version of that image.</a:t>
            </a:r>
          </a:p>
          <a:p>
            <a:pPr marL="0" indent="0">
              <a:buNone/>
            </a:pPr>
            <a:r>
              <a:rPr lang="en-US" dirty="0"/>
              <a:t>&lt;a </a:t>
            </a:r>
            <a:r>
              <a:rPr lang="en-US" dirty="0" err="1"/>
              <a:t>href</a:t>
            </a:r>
            <a:r>
              <a:rPr lang="en-US" dirty="0"/>
              <a:t>=“island.jpg”&gt;&lt;</a:t>
            </a:r>
            <a:r>
              <a:rPr lang="en-US" dirty="0" err="1"/>
              <a:t>img</a:t>
            </a:r>
            <a:r>
              <a:rPr lang="en-US" dirty="0"/>
              <a:t> </a:t>
            </a:r>
            <a:r>
              <a:rPr lang="en-US" dirty="0" err="1"/>
              <a:t>src</a:t>
            </a:r>
            <a:r>
              <a:rPr lang="en-US" dirty="0"/>
              <a:t>=“small.jpg” alt=“tropical island” width=“200” height=“100”&gt;&lt;/a&gt;</a:t>
            </a:r>
          </a:p>
        </p:txBody>
      </p:sp>
    </p:spTree>
    <p:extLst>
      <p:ext uri="{BB962C8B-B14F-4D97-AF65-F5344CB8AC3E}">
        <p14:creationId xmlns:p14="http://schemas.microsoft.com/office/powerpoint/2010/main" val="2763961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Thumbnail Image</a:t>
            </a:r>
            <a:r>
              <a:rPr lang="en-US" sz="2000" b="0" dirty="0"/>
              <a:t> (2 of 2)</a:t>
            </a:r>
            <a:endParaRPr lang="en-AU" sz="2000" dirty="0"/>
          </a:p>
        </p:txBody>
      </p:sp>
      <p:pic>
        <p:nvPicPr>
          <p:cNvPr id="9" name="Picture 8" descr="A thumbnail image of the same photo with dimensions reduced considerably. The details are clear and the file size is reduced to 5 kilobytes."/>
          <p:cNvPicPr>
            <a:picLocks noChangeAspect="1"/>
          </p:cNvPicPr>
          <p:nvPr/>
        </p:nvPicPr>
        <p:blipFill>
          <a:blip r:embed="rId2"/>
          <a:stretch>
            <a:fillRect/>
          </a:stretch>
        </p:blipFill>
        <p:spPr>
          <a:xfrm>
            <a:off x="990600" y="3771900"/>
            <a:ext cx="2362200" cy="1396093"/>
          </a:xfrm>
          <a:prstGeom prst="rect">
            <a:avLst/>
          </a:prstGeom>
          <a:effectLst>
            <a:outerShdw blurRad="50800" dist="38100" dir="2700000" algn="tl" rotWithShape="0">
              <a:prstClr val="black">
                <a:alpha val="40000"/>
              </a:prstClr>
            </a:outerShdw>
          </a:effectLst>
        </p:spPr>
      </p:pic>
      <p:sp>
        <p:nvSpPr>
          <p:cNvPr id="10" name="TextBox 6"/>
          <p:cNvSpPr txBox="1">
            <a:spLocks noChangeArrowheads="1"/>
          </p:cNvSpPr>
          <p:nvPr/>
        </p:nvSpPr>
        <p:spPr bwMode="auto">
          <a:xfrm>
            <a:off x="457200" y="5257800"/>
            <a:ext cx="289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4.9 This small</a:t>
            </a:r>
          </a:p>
          <a:p>
            <a:r>
              <a:rPr lang="en-US" altLang="en-US" sz="1600" dirty="0">
                <a:latin typeface="+mj-lt"/>
              </a:rPr>
              <a:t>thumbnail image is only 5KB</a:t>
            </a:r>
          </a:p>
        </p:txBody>
      </p:sp>
      <p:pic>
        <p:nvPicPr>
          <p:cNvPr id="7" name="Picture 6" descr="A photo of a coastal area with low hills and cloudy sky in the background. The digital photo is saved at 80 percent quality with file size as 55 kilobytes."/>
          <p:cNvPicPr>
            <a:picLocks noChangeAspect="1"/>
          </p:cNvPicPr>
          <p:nvPr/>
        </p:nvPicPr>
        <p:blipFill>
          <a:blip r:embed="rId3"/>
          <a:stretch>
            <a:fillRect/>
          </a:stretch>
        </p:blipFill>
        <p:spPr>
          <a:xfrm>
            <a:off x="3556000" y="2562225"/>
            <a:ext cx="4852988" cy="3640138"/>
          </a:xfrm>
          <a:prstGeom prst="rect">
            <a:avLst/>
          </a:prstGeom>
          <a:effectLst>
            <a:outerShdw blurRad="50800" dist="38100" dir="2700000" algn="tl" rotWithShape="0">
              <a:prstClr val="black">
                <a:alpha val="40000"/>
              </a:prstClr>
            </a:outerShdw>
          </a:effectLst>
        </p:spPr>
      </p:pic>
      <p:sp>
        <p:nvSpPr>
          <p:cNvPr id="11" name="TextBox 6"/>
          <p:cNvSpPr txBox="1">
            <a:spLocks noChangeArrowheads="1"/>
          </p:cNvSpPr>
          <p:nvPr/>
        </p:nvSpPr>
        <p:spPr bwMode="auto">
          <a:xfrm>
            <a:off x="4080056" y="1943108"/>
            <a:ext cx="43289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4.7 A JPEG saved at 80% quality (55KB file size) displays well on a web page</a:t>
            </a:r>
          </a:p>
        </p:txBody>
      </p:sp>
      <p:sp>
        <p:nvSpPr>
          <p:cNvPr id="8" name="U-Turn Arrow 7" descr="An arrow pointing to an image from its thumbnail."/>
          <p:cNvSpPr/>
          <p:nvPr/>
        </p:nvSpPr>
        <p:spPr bwMode="auto">
          <a:xfrm>
            <a:off x="1905000" y="2260600"/>
            <a:ext cx="2390775" cy="1511300"/>
          </a:xfrm>
          <a:prstGeom prst="uturnArrow">
            <a:avLst>
              <a:gd name="adj1" fmla="val 28419"/>
              <a:gd name="adj2" fmla="val 25000"/>
              <a:gd name="adj3" fmla="val 25000"/>
              <a:gd name="adj4" fmla="val 43750"/>
              <a:gd name="adj5" fmla="val 68234"/>
            </a:avLst>
          </a:prstGeom>
          <a:solidFill>
            <a:srgbClr val="007FA3"/>
          </a:solidFill>
          <a:ln w="9525" cap="flat" cmpd="sng" algn="ctr">
            <a:solidFill>
              <a:srgbClr val="007FA3"/>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549285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Optimization</a:t>
            </a:r>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The process of creating an image with the lowest file size that still renders a good quality image—</a:t>
            </a:r>
            <a:r>
              <a:rPr lang="en-US" b="1" dirty="0"/>
              <a:t>balancing image quality and file size</a:t>
            </a:r>
            <a:r>
              <a:rPr lang="en-US" dirty="0"/>
              <a:t>.</a:t>
            </a:r>
            <a:br>
              <a:rPr lang="en-US" dirty="0"/>
            </a:br>
            <a:r>
              <a:rPr lang="en-US" dirty="0"/>
              <a:t> </a:t>
            </a:r>
          </a:p>
          <a:p>
            <a:pPr marL="0" indent="0">
              <a:buNone/>
            </a:pPr>
            <a:r>
              <a:rPr lang="en-US" dirty="0"/>
              <a:t>Photographs taken with digital cameras are not usually optimized for the Web</a:t>
            </a:r>
          </a:p>
        </p:txBody>
      </p:sp>
    </p:spTree>
    <p:extLst>
      <p:ext uri="{BB962C8B-B14F-4D97-AF65-F5344CB8AC3E}">
        <p14:creationId xmlns:p14="http://schemas.microsoft.com/office/powerpoint/2010/main" val="268645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An Image for the Web</a:t>
            </a:r>
            <a:endParaRPr lang="en-AU" sz="2000" b="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Image Optimization</a:t>
            </a:r>
          </a:p>
          <a:p>
            <a:r>
              <a:rPr lang="en-US" dirty="0"/>
              <a:t>Reduce the file size of the image</a:t>
            </a:r>
          </a:p>
          <a:p>
            <a:r>
              <a:rPr lang="en-US" dirty="0"/>
              <a:t>Reduce the dimensions of the image to the actual width and height of the image on the web page.</a:t>
            </a:r>
          </a:p>
          <a:p>
            <a:pPr marL="0" indent="0">
              <a:buNone/>
            </a:pPr>
            <a:r>
              <a:rPr lang="en-US" dirty="0"/>
              <a:t>Image Editing Tools:</a:t>
            </a:r>
          </a:p>
          <a:p>
            <a:r>
              <a:rPr lang="en-US" dirty="0"/>
              <a:t>GIMP https://www.gimp.org/ (FREE!)</a:t>
            </a:r>
          </a:p>
          <a:p>
            <a:r>
              <a:rPr lang="en-US" dirty="0"/>
              <a:t>Adobe Photoshop</a:t>
            </a:r>
          </a:p>
          <a:p>
            <a:r>
              <a:rPr lang="en-US" dirty="0" err="1"/>
              <a:t>Pixlr</a:t>
            </a:r>
            <a:r>
              <a:rPr lang="en-US" dirty="0"/>
              <a:t> </a:t>
            </a:r>
          </a:p>
          <a:p>
            <a:pPr lvl="1"/>
            <a:r>
              <a:rPr lang="en-US" dirty="0"/>
              <a:t>https://pixlr.com/x/ (FREE!) </a:t>
            </a:r>
            <a:endParaRPr lang="en-US" sz="2200" dirty="0"/>
          </a:p>
        </p:txBody>
      </p:sp>
    </p:spTree>
    <p:extLst>
      <p:ext uri="{BB962C8B-B14F-4D97-AF65-F5344CB8AC3E}">
        <p14:creationId xmlns:p14="http://schemas.microsoft.com/office/powerpoint/2010/main" val="387367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Configure RGBA and HSLA color with CSS3</a:t>
            </a:r>
          </a:p>
          <a:p>
            <a:pPr>
              <a:spcBef>
                <a:spcPts val="600"/>
              </a:spcBef>
            </a:pPr>
            <a:r>
              <a:rPr lang="en-US" altLang="en-US" dirty="0"/>
              <a:t>Use figure and </a:t>
            </a:r>
            <a:r>
              <a:rPr lang="en-US" altLang="en-US" dirty="0" err="1"/>
              <a:t>figcaption</a:t>
            </a:r>
            <a:r>
              <a:rPr lang="en-US" altLang="en-US" dirty="0"/>
              <a:t> elements</a:t>
            </a:r>
          </a:p>
          <a:p>
            <a:pPr>
              <a:spcBef>
                <a:spcPts val="600"/>
              </a:spcBef>
            </a:pPr>
            <a:r>
              <a:rPr lang="en-US" altLang="en-US" dirty="0"/>
              <a:t>Use the meter and progress elements</a:t>
            </a:r>
          </a:p>
          <a:p>
            <a:pPr>
              <a:spcBef>
                <a:spcPts val="600"/>
              </a:spcBef>
            </a:pPr>
            <a:r>
              <a:rPr lang="en-US" altLang="en-US" dirty="0"/>
              <a:t>Follow recommended web design guidelines for graphics on web pages</a:t>
            </a:r>
          </a:p>
          <a:p>
            <a:pPr>
              <a:spcBef>
                <a:spcPts val="600"/>
              </a:spcBef>
            </a:pPr>
            <a:endParaRPr lang="en-US" altLang="en-US" dirty="0"/>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Names for Image Files</a:t>
            </a:r>
            <a:endParaRPr lang="en-AU" sz="2000" b="0" dirty="0"/>
          </a:p>
        </p:txBody>
      </p:sp>
      <p:sp>
        <p:nvSpPr>
          <p:cNvPr id="3" name="Content Placeholder 2"/>
          <p:cNvSpPr>
            <a:spLocks noGrp="1"/>
          </p:cNvSpPr>
          <p:nvPr>
            <p:ph idx="1"/>
          </p:nvPr>
        </p:nvSpPr>
        <p:spPr/>
        <p:txBody>
          <a:bodyPr/>
          <a:lstStyle/>
          <a:p>
            <a:pPr marL="0" indent="0">
              <a:buNone/>
            </a:pPr>
            <a:r>
              <a:rPr lang="en-US" dirty="0"/>
              <a:t>Use all lowercase letters </a:t>
            </a:r>
          </a:p>
          <a:p>
            <a:pPr marL="0" indent="0">
              <a:buNone/>
            </a:pPr>
            <a:r>
              <a:rPr lang="en-US" dirty="0"/>
              <a:t>Do not use punctuation symbols and spaces</a:t>
            </a:r>
          </a:p>
          <a:p>
            <a:pPr marL="0" indent="0">
              <a:buNone/>
            </a:pPr>
            <a:r>
              <a:rPr lang="en-US" dirty="0"/>
              <a:t>Do not change the file extensions </a:t>
            </a:r>
            <a:br>
              <a:rPr lang="en-US" dirty="0"/>
            </a:br>
            <a:r>
              <a:rPr lang="en-US" i="1" dirty="0"/>
              <a:t>(</a:t>
            </a:r>
            <a:r>
              <a:rPr lang="en-US" sz="2400" i="1" dirty="0"/>
              <a:t>should be .gif, .jpg, .jpeg, or .</a:t>
            </a:r>
            <a:r>
              <a:rPr lang="en-US" sz="2400" i="1" dirty="0" err="1"/>
              <a:t>png</a:t>
            </a:r>
            <a:r>
              <a:rPr lang="en-US" i="1" dirty="0"/>
              <a:t>)</a:t>
            </a:r>
          </a:p>
          <a:p>
            <a:pPr marL="0" indent="0">
              <a:buNone/>
            </a:pPr>
            <a:r>
              <a:rPr lang="en-US" dirty="0"/>
              <a:t>Keep your file names short but descriptive</a:t>
            </a:r>
          </a:p>
          <a:p>
            <a:r>
              <a:rPr lang="en-US" dirty="0"/>
              <a:t>i1.gif is probably too short</a:t>
            </a:r>
          </a:p>
          <a:p>
            <a:r>
              <a:rPr lang="en-US" dirty="0"/>
              <a:t>myimagewithmydogonmybirthday.gif is too long</a:t>
            </a:r>
          </a:p>
          <a:p>
            <a:r>
              <a:rPr lang="en-US" dirty="0"/>
              <a:t>dogbday.gif may be just about right</a:t>
            </a:r>
          </a:p>
        </p:txBody>
      </p:sp>
    </p:spTree>
    <p:extLst>
      <p:ext uri="{BB962C8B-B14F-4D97-AF65-F5344CB8AC3E}">
        <p14:creationId xmlns:p14="http://schemas.microsoft.com/office/powerpoint/2010/main" val="65790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Your Site</a:t>
            </a:r>
            <a:endParaRPr lang="en-AU" sz="2000" b="0" dirty="0"/>
          </a:p>
        </p:txBody>
      </p:sp>
      <p:sp>
        <p:nvSpPr>
          <p:cNvPr id="3" name="Content Placeholder 2"/>
          <p:cNvSpPr>
            <a:spLocks noGrp="1"/>
          </p:cNvSpPr>
          <p:nvPr>
            <p:ph idx="1"/>
          </p:nvPr>
        </p:nvSpPr>
        <p:spPr/>
        <p:txBody>
          <a:bodyPr/>
          <a:lstStyle/>
          <a:p>
            <a:r>
              <a:rPr lang="en-US" dirty="0"/>
              <a:t>Place images in their own folder</a:t>
            </a:r>
          </a:p>
          <a:p>
            <a:r>
              <a:rPr lang="en-US" dirty="0"/>
              <a:t>Code the path to the file in the </a:t>
            </a:r>
            <a:r>
              <a:rPr lang="en-US" dirty="0" err="1"/>
              <a:t>src</a:t>
            </a:r>
            <a:r>
              <a:rPr lang="en-US" dirty="0"/>
              <a:t> attribute</a:t>
            </a:r>
          </a:p>
          <a:p>
            <a:pPr marL="0" indent="0">
              <a:buNone/>
            </a:pPr>
            <a:r>
              <a:rPr lang="en-US" b="1" dirty="0"/>
              <a:t>&lt;</a:t>
            </a:r>
            <a:r>
              <a:rPr lang="en-US" b="1" dirty="0" err="1"/>
              <a:t>img</a:t>
            </a:r>
            <a:r>
              <a:rPr lang="en-US" b="1" dirty="0"/>
              <a:t> </a:t>
            </a:r>
            <a:r>
              <a:rPr lang="en-US" b="1" dirty="0" err="1"/>
              <a:t>src</a:t>
            </a:r>
            <a:r>
              <a:rPr lang="en-US" b="1" dirty="0"/>
              <a:t>=“images/home.gif” alt=“Home” height=“100” width=“200”&gt;</a:t>
            </a:r>
          </a:p>
        </p:txBody>
      </p:sp>
    </p:spTree>
    <p:extLst>
      <p:ext uri="{BB962C8B-B14F-4D97-AF65-F5344CB8AC3E}">
        <p14:creationId xmlns:p14="http://schemas.microsoft.com/office/powerpoint/2010/main" val="140105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4.21 </a:t>
            </a:r>
            <a:r>
              <a:rPr lang="en-US" sz="2800" b="0" dirty="0"/>
              <a:t>A folder named “images” contains the graphic files</a:t>
            </a:r>
            <a:endParaRPr lang="en-AU" sz="2800" dirty="0"/>
          </a:p>
        </p:txBody>
      </p:sp>
      <p:pic>
        <p:nvPicPr>
          <p:cNvPr id="5" name="Picture 8" descr="A screenshot shows a folder tree structure for the folder named, CircleSoft."/>
          <p:cNvPicPr>
            <a:picLocks noGrp="1" noChangeAspect="1" noChangeArrowheads="1"/>
          </p:cNvPicPr>
          <p:nvPr>
            <p:ph idx="1"/>
          </p:nvPr>
        </p:nvPicPr>
        <p:blipFill>
          <a:blip r:embed="rId2"/>
          <a:srcRect/>
          <a:stretch>
            <a:fillRect/>
          </a:stretch>
        </p:blipFill>
        <p:spPr bwMode="auto">
          <a:xfrm>
            <a:off x="2656529" y="1699800"/>
            <a:ext cx="3830942" cy="4320000"/>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431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Figure and </a:t>
            </a:r>
            <a:r>
              <a:rPr lang="en-US" dirty="0" err="1"/>
              <a:t>Figcaption</a:t>
            </a:r>
            <a:r>
              <a:rPr lang="en-US" dirty="0"/>
              <a:t> Elements</a:t>
            </a:r>
            <a:endParaRPr lang="en-AU" dirty="0"/>
          </a:p>
        </p:txBody>
      </p:sp>
      <p:sp>
        <p:nvSpPr>
          <p:cNvPr id="3" name="Content Placeholder 2"/>
          <p:cNvSpPr>
            <a:spLocks noGrp="1"/>
          </p:cNvSpPr>
          <p:nvPr>
            <p:ph idx="1"/>
          </p:nvPr>
        </p:nvSpPr>
        <p:spPr/>
        <p:txBody>
          <a:bodyPr/>
          <a:lstStyle/>
          <a:p>
            <a:pPr marL="0" indent="0">
              <a:buNone/>
            </a:pPr>
            <a:r>
              <a:rPr lang="en-US" dirty="0"/>
              <a:t>Figure Element: contains a unit of content that </a:t>
            </a:r>
            <a:br>
              <a:rPr lang="en-US" dirty="0"/>
            </a:br>
            <a:r>
              <a:rPr lang="en-US" dirty="0"/>
              <a:t>is self-contained, such as an image, along with one optional </a:t>
            </a:r>
            <a:r>
              <a:rPr lang="en-US" dirty="0" err="1"/>
              <a:t>figcaption</a:t>
            </a:r>
            <a:r>
              <a:rPr lang="en-US" dirty="0"/>
              <a:t> element.</a:t>
            </a:r>
          </a:p>
          <a:p>
            <a:pPr marL="0" indent="0">
              <a:buNone/>
            </a:pPr>
            <a:r>
              <a:rPr lang="en-US" dirty="0"/>
              <a:t>&lt;figure&gt;</a:t>
            </a:r>
          </a:p>
          <a:p>
            <a:pPr marL="0" indent="0">
              <a:spcBef>
                <a:spcPts val="600"/>
              </a:spcBef>
              <a:buNone/>
            </a:pPr>
            <a:r>
              <a:rPr lang="en-US" dirty="0"/>
              <a:t>  &lt;</a:t>
            </a:r>
            <a:r>
              <a:rPr lang="en-US" dirty="0" err="1"/>
              <a:t>img</a:t>
            </a:r>
            <a:r>
              <a:rPr lang="en-US" dirty="0"/>
              <a:t> </a:t>
            </a:r>
            <a:r>
              <a:rPr lang="en-US" dirty="0" err="1"/>
              <a:t>src</a:t>
            </a:r>
            <a:r>
              <a:rPr lang="en-US" dirty="0"/>
              <a:t>= "myisland.jpg" width= "400" height= "400" </a:t>
            </a:r>
            <a:br>
              <a:rPr lang="en-US" dirty="0"/>
            </a:br>
            <a:r>
              <a:rPr lang="en-US" dirty="0"/>
              <a:t>      alt=“Tropical Island Getaway"&gt;</a:t>
            </a:r>
          </a:p>
          <a:p>
            <a:pPr marL="0" indent="0">
              <a:spcBef>
                <a:spcPts val="600"/>
              </a:spcBef>
              <a:buNone/>
            </a:pPr>
            <a:r>
              <a:rPr lang="en-US" dirty="0"/>
              <a:t>     &lt;</a:t>
            </a:r>
            <a:r>
              <a:rPr lang="en-US" dirty="0" err="1"/>
              <a:t>figcaption</a:t>
            </a:r>
            <a:r>
              <a:rPr lang="en-US" dirty="0"/>
              <a:t>&gt;</a:t>
            </a:r>
            <a:br>
              <a:rPr lang="en-US" dirty="0"/>
            </a:br>
            <a:r>
              <a:rPr lang="en-US" dirty="0"/>
              <a:t> Tropical Island Getaway</a:t>
            </a:r>
            <a:br>
              <a:rPr lang="en-US" dirty="0"/>
            </a:br>
            <a:r>
              <a:rPr lang="en-US" dirty="0"/>
              <a:t>     &lt;/</a:t>
            </a:r>
            <a:r>
              <a:rPr lang="en-US" dirty="0" err="1"/>
              <a:t>figcaption</a:t>
            </a:r>
            <a:r>
              <a:rPr lang="en-US" dirty="0"/>
              <a:t>&gt;</a:t>
            </a:r>
          </a:p>
          <a:p>
            <a:pPr marL="0" indent="0">
              <a:spcBef>
                <a:spcPts val="600"/>
              </a:spcBef>
              <a:buNone/>
            </a:pPr>
            <a:r>
              <a:rPr lang="en-US" dirty="0"/>
              <a:t>&lt;/figure&gt;</a:t>
            </a:r>
          </a:p>
        </p:txBody>
      </p:sp>
    </p:spTree>
    <p:extLst>
      <p:ext uri="{BB962C8B-B14F-4D97-AF65-F5344CB8AC3E}">
        <p14:creationId xmlns:p14="http://schemas.microsoft.com/office/powerpoint/2010/main" val="262480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4.14 </a:t>
            </a:r>
            <a:r>
              <a:rPr lang="en-US" sz="2800" b="0" dirty="0"/>
              <a:t>The figure and </a:t>
            </a:r>
            <a:r>
              <a:rPr lang="en-US" sz="2800" b="0" dirty="0" err="1"/>
              <a:t>figcaption</a:t>
            </a:r>
            <a:r>
              <a:rPr lang="en-US" sz="2800" b="0" dirty="0"/>
              <a:t> elements were used in this web page</a:t>
            </a:r>
            <a:endParaRPr lang="en-AU" sz="2800" dirty="0"/>
          </a:p>
        </p:txBody>
      </p:sp>
      <p:pic>
        <p:nvPicPr>
          <p:cNvPr id="7" name="Content Placeholder 6" descr="A web page displays the same photo with a thin border around it and the caption, Tropical Island Getaway, above the border at the botto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31450" y="1492200"/>
            <a:ext cx="528110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4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HTML5 Meter Element</a:t>
            </a:r>
          </a:p>
        </p:txBody>
      </p:sp>
      <p:sp>
        <p:nvSpPr>
          <p:cNvPr id="3" name="Content Placeholder 2"/>
          <p:cNvSpPr>
            <a:spLocks noGrp="1"/>
          </p:cNvSpPr>
          <p:nvPr>
            <p:ph idx="1"/>
          </p:nvPr>
        </p:nvSpPr>
        <p:spPr>
          <a:xfrm>
            <a:off x="457200" y="1600200"/>
            <a:ext cx="8305800" cy="4525963"/>
          </a:xfrm>
        </p:spPr>
        <p:txBody>
          <a:bodyPr/>
          <a:lstStyle/>
          <a:p>
            <a:pPr marL="0" indent="0">
              <a:buNone/>
            </a:pPr>
            <a:r>
              <a:rPr lang="en-US" sz="2400" dirty="0"/>
              <a:t>Displays a visual gauge of a numeric value within a known range</a:t>
            </a:r>
          </a:p>
          <a:p>
            <a:pPr marL="0" indent="0">
              <a:buNone/>
            </a:pPr>
            <a:r>
              <a:rPr lang="en-US" sz="1900"/>
              <a:t>&lt;meter </a:t>
            </a:r>
            <a:r>
              <a:rPr lang="en-US" sz="1900" dirty="0"/>
              <a:t>value="14417" min="0" max="14417"&gt;14417&lt;/meter&gt;14,417 Total Visits&lt;</a:t>
            </a:r>
            <a:r>
              <a:rPr lang="en-US" sz="1900" dirty="0" err="1"/>
              <a:t>br</a:t>
            </a:r>
            <a:r>
              <a:rPr lang="en-US" sz="1900" dirty="0"/>
              <a:t>&gt;</a:t>
            </a:r>
          </a:p>
          <a:p>
            <a:pPr marL="0" indent="0">
              <a:spcBef>
                <a:spcPts val="0"/>
              </a:spcBef>
              <a:buNone/>
            </a:pPr>
            <a:r>
              <a:rPr lang="en-US" sz="1900" dirty="0"/>
              <a:t>&lt;meter value="7000" min="0" max="14417"&gt;7000&lt;/meter&gt; 7,000 Chrome&lt;</a:t>
            </a:r>
            <a:r>
              <a:rPr lang="en-US" sz="1900" dirty="0" err="1"/>
              <a:t>br</a:t>
            </a:r>
            <a:r>
              <a:rPr lang="en-US" sz="1900" dirty="0"/>
              <a:t>&gt;</a:t>
            </a:r>
          </a:p>
          <a:p>
            <a:pPr marL="0" indent="0">
              <a:spcBef>
                <a:spcPts val="0"/>
              </a:spcBef>
              <a:buNone/>
            </a:pPr>
            <a:r>
              <a:rPr lang="en-US" sz="1900" dirty="0"/>
              <a:t>&lt;meter value="3800" min="0" max="14417"&gt;3800&lt;/meter&gt; 3,800 Edge&lt;</a:t>
            </a:r>
            <a:r>
              <a:rPr lang="en-US" sz="1900" dirty="0" err="1"/>
              <a:t>br</a:t>
            </a:r>
            <a:r>
              <a:rPr lang="en-US" sz="1900" dirty="0"/>
              <a:t>&gt;</a:t>
            </a:r>
          </a:p>
          <a:p>
            <a:pPr marL="0" indent="0">
              <a:spcBef>
                <a:spcPts val="0"/>
              </a:spcBef>
              <a:buNone/>
            </a:pPr>
            <a:r>
              <a:rPr lang="en-US" sz="1900" dirty="0"/>
              <a:t>&lt;meter value="2062" min="0" max="14417"&gt;2062&lt;/meter&gt; 2,062 Firefox&lt;</a:t>
            </a:r>
            <a:r>
              <a:rPr lang="en-US" sz="1900" dirty="0" err="1"/>
              <a:t>br</a:t>
            </a:r>
            <a:r>
              <a:rPr lang="en-US" sz="1900" dirty="0"/>
              <a:t>&gt;</a:t>
            </a:r>
          </a:p>
          <a:p>
            <a:pPr marL="0" indent="0">
              <a:spcBef>
                <a:spcPts val="0"/>
              </a:spcBef>
              <a:buNone/>
            </a:pPr>
            <a:r>
              <a:rPr lang="en-US" sz="1900" dirty="0"/>
              <a:t>&lt;meter value="1043" min="0" max="14417"&gt;1043&lt;/meter&gt; 1,043 Safari&lt;</a:t>
            </a:r>
            <a:r>
              <a:rPr lang="en-US" sz="1900" dirty="0" err="1"/>
              <a:t>br</a:t>
            </a:r>
            <a:r>
              <a:rPr lang="en-US" sz="1900" dirty="0"/>
              <a:t>&gt;</a:t>
            </a:r>
          </a:p>
          <a:p>
            <a:pPr marL="0" indent="0">
              <a:spcBef>
                <a:spcPts val="0"/>
              </a:spcBef>
              <a:buNone/>
            </a:pPr>
            <a:r>
              <a:rPr lang="en-US" sz="1900" dirty="0"/>
              <a:t>&lt;meter value="312" min="0" max="14417"&gt;312&lt;/meter&gt; &amp;</a:t>
            </a:r>
            <a:r>
              <a:rPr lang="en-US" sz="1900" dirty="0" err="1"/>
              <a:t>nbsp</a:t>
            </a:r>
            <a:r>
              <a:rPr lang="en-US" sz="1900" dirty="0"/>
              <a:t>;&amp;</a:t>
            </a:r>
            <a:r>
              <a:rPr lang="en-US" sz="1900" dirty="0" err="1"/>
              <a:t>nbsp</a:t>
            </a:r>
            <a:r>
              <a:rPr lang="en-US" sz="1900" dirty="0"/>
              <a:t>; 312 Opera&lt;</a:t>
            </a:r>
            <a:r>
              <a:rPr lang="en-US" sz="1900" dirty="0" err="1"/>
              <a:t>br</a:t>
            </a:r>
            <a:r>
              <a:rPr lang="en-US" sz="1900" dirty="0"/>
              <a:t>&gt;</a:t>
            </a:r>
          </a:p>
          <a:p>
            <a:pPr marL="0" indent="0">
              <a:spcBef>
                <a:spcPts val="0"/>
              </a:spcBef>
              <a:buNone/>
            </a:pPr>
            <a:r>
              <a:rPr lang="en-US" sz="1900" dirty="0"/>
              <a:t>&lt;meter value="200" min="0" max="14417"&gt;200&lt;/meter&gt; &amp;</a:t>
            </a:r>
            <a:r>
              <a:rPr lang="en-US" sz="1900" dirty="0" err="1"/>
              <a:t>nbsp</a:t>
            </a:r>
            <a:r>
              <a:rPr lang="en-US" sz="1900" dirty="0"/>
              <a:t>;&amp;</a:t>
            </a:r>
            <a:r>
              <a:rPr lang="en-US" sz="1900" dirty="0" err="1"/>
              <a:t>nbsp</a:t>
            </a:r>
            <a:r>
              <a:rPr lang="en-US" sz="1900" dirty="0"/>
              <a:t>; 200 other&lt;</a:t>
            </a:r>
            <a:r>
              <a:rPr lang="en-US" sz="1900" dirty="0" err="1"/>
              <a:t>br</a:t>
            </a:r>
            <a:r>
              <a:rPr lang="en-US" sz="1900" dirty="0"/>
              <a:t>&gt;</a:t>
            </a:r>
          </a:p>
        </p:txBody>
      </p:sp>
    </p:spTree>
    <p:extLst>
      <p:ext uri="{BB962C8B-B14F-4D97-AF65-F5344CB8AC3E}">
        <p14:creationId xmlns:p14="http://schemas.microsoft.com/office/powerpoint/2010/main" val="3842580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4.15 </a:t>
            </a:r>
            <a:r>
              <a:rPr lang="en-US" sz="2800" b="0" dirty="0"/>
              <a:t>The meter element</a:t>
            </a:r>
            <a:endParaRPr lang="en-AU" sz="2800" dirty="0"/>
          </a:p>
        </p:txBody>
      </p:sp>
      <p:pic>
        <p:nvPicPr>
          <p:cNvPr id="7" name="Picture 4" descr="A web page displays a bar graph titled, monthly browser report with data for total visits, Chrome, Edge, Firefox, Safari, Opera, and othe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9430" y="1676400"/>
            <a:ext cx="508514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46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HTML5 Progress Element</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Displays a bar that depicts a numeric value within a specified range</a:t>
            </a:r>
          </a:p>
          <a:p>
            <a:pPr marL="0" indent="0">
              <a:buNone/>
            </a:pPr>
            <a:r>
              <a:rPr lang="en-US" dirty="0"/>
              <a:t>&lt;progress value="5000“max="10000"&gt;5000&lt;/progress&gt; </a:t>
            </a:r>
            <a:br>
              <a:rPr lang="en-US" dirty="0"/>
            </a:br>
            <a:r>
              <a:rPr lang="en-US" dirty="0"/>
              <a:t>Progress Towards Our Goal</a:t>
            </a:r>
            <a:endParaRPr lang="en-AU" dirty="0"/>
          </a:p>
        </p:txBody>
      </p:sp>
      <p:pic>
        <p:nvPicPr>
          <p:cNvPr id="4" name="Picture 3" descr="A web page displays the progress report as a rectangular horizontal bar titled, progress towards our goal. Nearly half of the bar is in green from the left en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581400"/>
            <a:ext cx="340042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575050" y="5757446"/>
            <a:ext cx="34829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4.16 The progress element</a:t>
            </a:r>
          </a:p>
        </p:txBody>
      </p:sp>
    </p:spTree>
    <p:extLst>
      <p:ext uri="{BB962C8B-B14F-4D97-AF65-F5344CB8AC3E}">
        <p14:creationId xmlns:p14="http://schemas.microsoft.com/office/powerpoint/2010/main" val="3989438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background-image Property</a:t>
            </a:r>
          </a:p>
        </p:txBody>
      </p:sp>
      <p:sp>
        <p:nvSpPr>
          <p:cNvPr id="3" name="Content Placeholder 2"/>
          <p:cNvSpPr>
            <a:spLocks noGrp="1"/>
          </p:cNvSpPr>
          <p:nvPr>
            <p:ph idx="1"/>
          </p:nvPr>
        </p:nvSpPr>
        <p:spPr/>
        <p:txBody>
          <a:bodyPr/>
          <a:lstStyle/>
          <a:p>
            <a:pPr marL="0" indent="0">
              <a:buNone/>
            </a:pPr>
            <a:r>
              <a:rPr lang="en-US" dirty="0"/>
              <a:t>Configures a background-image </a:t>
            </a:r>
          </a:p>
          <a:p>
            <a:pPr marL="0" indent="0">
              <a:buNone/>
            </a:pPr>
            <a:r>
              <a:rPr lang="en-US" dirty="0"/>
              <a:t>By default, background images tile (repeat)</a:t>
            </a:r>
          </a:p>
          <a:p>
            <a:pPr marL="0" indent="0">
              <a:buNone/>
            </a:pPr>
            <a:r>
              <a:rPr lang="en-US" b="1" dirty="0"/>
              <a:t>body { background-image: </a:t>
            </a:r>
            <a:r>
              <a:rPr lang="en-US" b="1" dirty="0" err="1"/>
              <a:t>url</a:t>
            </a:r>
            <a:r>
              <a:rPr lang="en-US" b="1" dirty="0"/>
              <a:t>(background1.gif); }</a:t>
            </a:r>
          </a:p>
          <a:p>
            <a:pPr marL="0" indent="0">
              <a:buNone/>
            </a:pPr>
            <a:br>
              <a:rPr lang="en-US" dirty="0"/>
            </a:br>
            <a:endParaRPr lang="en-AU" dirty="0"/>
          </a:p>
        </p:txBody>
      </p:sp>
    </p:spTree>
    <p:extLst>
      <p:ext uri="{BB962C8B-B14F-4D97-AF65-F5344CB8AC3E}">
        <p14:creationId xmlns:p14="http://schemas.microsoft.com/office/powerpoint/2010/main" val="122185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4.17 </a:t>
            </a:r>
            <a:r>
              <a:rPr lang="en-US" sz="2800" b="0" dirty="0"/>
              <a:t>A long, thin background image tiles down the page</a:t>
            </a:r>
            <a:endParaRPr lang="en-AU" sz="2800" b="0" dirty="0"/>
          </a:p>
        </p:txBody>
      </p:sp>
      <p:pic>
        <p:nvPicPr>
          <p:cNvPr id="5" name="Picture 2" descr="A web page that uses a horizontal thin rectangular line as background image. The image tiles down the whole background of the pag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9318" y="1623600"/>
            <a:ext cx="5385365" cy="4320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5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Horizontal Rule Element</a:t>
            </a:r>
            <a:endParaRPr lang="en-US" dirty="0"/>
          </a:p>
        </p:txBody>
      </p:sp>
      <p:sp>
        <p:nvSpPr>
          <p:cNvPr id="3" name="Content Placeholder 2"/>
          <p:cNvSpPr>
            <a:spLocks noGrp="1"/>
          </p:cNvSpPr>
          <p:nvPr>
            <p:ph idx="1"/>
          </p:nvPr>
        </p:nvSpPr>
        <p:spPr>
          <a:xfrm>
            <a:off x="457200" y="1600200"/>
            <a:ext cx="8229600" cy="4800600"/>
          </a:xfrm>
        </p:spPr>
        <p:txBody>
          <a:bodyPr/>
          <a:lstStyle/>
          <a:p>
            <a:pPr marL="0" indent="0">
              <a:spcBef>
                <a:spcPts val="900"/>
              </a:spcBef>
              <a:buNone/>
            </a:pPr>
            <a:r>
              <a:rPr lang="en-US" altLang="en-US" dirty="0"/>
              <a:t>Configures a horizontal line </a:t>
            </a:r>
          </a:p>
          <a:p>
            <a:pPr marL="0" indent="0">
              <a:spcBef>
                <a:spcPts val="900"/>
              </a:spcBef>
              <a:buNone/>
            </a:pPr>
            <a:r>
              <a:rPr lang="en-US" altLang="en-US" dirty="0"/>
              <a:t>&lt;</a:t>
            </a:r>
            <a:r>
              <a:rPr lang="en-US" altLang="en-US" dirty="0" err="1"/>
              <a:t>hr</a:t>
            </a:r>
            <a:r>
              <a:rPr lang="en-US" altLang="en-US" dirty="0"/>
              <a:t>&gt;</a:t>
            </a:r>
          </a:p>
          <a:p>
            <a:pPr marL="0" indent="0">
              <a:spcBef>
                <a:spcPts val="900"/>
              </a:spcBef>
              <a:buNone/>
            </a:pPr>
            <a:endParaRPr lang="en-US" altLang="en-US" dirty="0"/>
          </a:p>
        </p:txBody>
      </p:sp>
      <p:pic>
        <p:nvPicPr>
          <p:cNvPr id="4" name="Picture 2" descr="A screenshot shows a horizontal line configured by the left angle bracket, h r right angle bra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67000"/>
            <a:ext cx="646112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059426" y="5194300"/>
            <a:ext cx="488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4.1 </a:t>
            </a:r>
            <a:r>
              <a:rPr lang="en-US" altLang="en-US" sz="1600" dirty="0">
                <a:latin typeface="+mj-lt"/>
              </a:rPr>
              <a:t>The &lt;</a:t>
            </a:r>
            <a:r>
              <a:rPr lang="en-US" altLang="en-US" sz="1600" dirty="0" err="1">
                <a:latin typeface="+mj-lt"/>
              </a:rPr>
              <a:t>hr</a:t>
            </a:r>
            <a:r>
              <a:rPr lang="en-US" altLang="en-US" sz="1600" dirty="0">
                <a:latin typeface="+mj-lt"/>
              </a:rPr>
              <a:t>&gt; tag configures a horizontal line</a:t>
            </a:r>
          </a:p>
        </p:txBody>
      </p:sp>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4.18 </a:t>
            </a:r>
            <a:r>
              <a:rPr lang="en-US" sz="2800" b="0" dirty="0"/>
              <a:t>A small rectangular background is</a:t>
            </a:r>
            <a:br>
              <a:rPr lang="en-US" sz="2800" b="0" dirty="0"/>
            </a:br>
            <a:r>
              <a:rPr lang="en-US" sz="2800" b="0" dirty="0"/>
              <a:t>repeated to fill the web page window</a:t>
            </a:r>
            <a:endParaRPr lang="en-AU" sz="2800" b="0" dirty="0"/>
          </a:p>
        </p:txBody>
      </p:sp>
      <p:pic>
        <p:nvPicPr>
          <p:cNvPr id="6" name="Picture 3" descr="A web page that uses a rectangular block as background image. The images gets repeated to fill the whole background of the pag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463" y="1623600"/>
            <a:ext cx="5397074" cy="4320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19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background-repeat Property</a:t>
            </a:r>
            <a:endParaRPr lang="en-AU" sz="2000" b="0" dirty="0"/>
          </a:p>
        </p:txBody>
      </p:sp>
      <p:pic>
        <p:nvPicPr>
          <p:cNvPr id="7" name="Picture 2" descr="A set of six screenshots provides examples of the C S S background-repeat proper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371600"/>
            <a:ext cx="592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295400" y="5943600"/>
            <a:ext cx="6705600" cy="369332"/>
          </a:xfrm>
          <a:prstGeom prst="rect">
            <a:avLst/>
          </a:prstGeom>
        </p:spPr>
        <p:txBody>
          <a:bodyPr wrap="square">
            <a:spAutoFit/>
          </a:bodyPr>
          <a:lstStyle/>
          <a:p>
            <a:r>
              <a:rPr lang="en-US" sz="1600" b="1" dirty="0">
                <a:latin typeface="+mj-lt"/>
              </a:rPr>
              <a:t>Figure 4.19</a:t>
            </a:r>
            <a:r>
              <a:rPr lang="en-US" b="1" dirty="0">
                <a:latin typeface="+mj-lt"/>
              </a:rPr>
              <a:t> </a:t>
            </a:r>
            <a:r>
              <a:rPr lang="en-US" sz="1600" dirty="0">
                <a:solidFill>
                  <a:srgbClr val="000000"/>
                </a:solidFill>
                <a:latin typeface="+mj-lt"/>
              </a:rPr>
              <a:t>Examples of the CSS background-repeat property</a:t>
            </a:r>
            <a:endParaRPr lang="en-AU" sz="1600" dirty="0">
              <a:latin typeface="+mj-lt"/>
            </a:endParaRPr>
          </a:p>
        </p:txBody>
      </p:sp>
    </p:spTree>
    <p:extLst>
      <p:ext uri="{BB962C8B-B14F-4D97-AF65-F5344CB8AC3E}">
        <p14:creationId xmlns:p14="http://schemas.microsoft.com/office/powerpoint/2010/main" val="2471214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Using background-repeat</a:t>
            </a:r>
          </a:p>
        </p:txBody>
      </p:sp>
      <p:sp>
        <p:nvSpPr>
          <p:cNvPr id="5" name="TextBox 4"/>
          <p:cNvSpPr txBox="1">
            <a:spLocks noChangeArrowheads="1"/>
          </p:cNvSpPr>
          <p:nvPr/>
        </p:nvSpPr>
        <p:spPr bwMode="auto">
          <a:xfrm>
            <a:off x="1308765" y="1796977"/>
            <a:ext cx="297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dirty="0">
                <a:latin typeface="+mj-lt"/>
              </a:rPr>
              <a:t>flower.gif:	 </a:t>
            </a:r>
          </a:p>
        </p:txBody>
      </p:sp>
      <p:pic>
        <p:nvPicPr>
          <p:cNvPr id="6" name="Picture 5" descr="An icon labeled, flower dot 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0840" y="1867040"/>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Text, new medium and web design with image flower dot g i f in the background."/>
          <p:cNvPicPr>
            <a:picLocks noChangeAspect="1" noChangeArrowheads="1"/>
          </p:cNvPicPr>
          <p:nvPr/>
        </p:nvPicPr>
        <p:blipFill>
          <a:blip r:embed="rId3"/>
          <a:srcRect/>
          <a:stretch>
            <a:fillRect/>
          </a:stretch>
        </p:blipFill>
        <p:spPr bwMode="auto">
          <a:xfrm>
            <a:off x="1338262" y="2323755"/>
            <a:ext cx="4029075" cy="47625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Content Placeholder 2"/>
          <p:cNvSpPr>
            <a:spLocks noGrp="1"/>
          </p:cNvSpPr>
          <p:nvPr>
            <p:ph idx="1"/>
          </p:nvPr>
        </p:nvSpPr>
        <p:spPr/>
        <p:txBody>
          <a:bodyPr/>
          <a:lstStyle/>
          <a:p>
            <a:pPr marL="0" indent="0">
              <a:buNone/>
            </a:pPr>
            <a:endParaRPr lang="en-AU" dirty="0"/>
          </a:p>
          <a:p>
            <a:pPr marL="0" indent="0">
              <a:buNone/>
            </a:pPr>
            <a:endParaRPr lang="en-AU" dirty="0"/>
          </a:p>
          <a:p>
            <a:pPr marL="0" indent="0">
              <a:spcBef>
                <a:spcPts val="600"/>
              </a:spcBef>
              <a:buNone/>
            </a:pPr>
            <a:endParaRPr lang="en-US" sz="2400" dirty="0"/>
          </a:p>
          <a:p>
            <a:pPr marL="0" indent="0">
              <a:spcBef>
                <a:spcPts val="600"/>
              </a:spcBef>
              <a:buNone/>
            </a:pPr>
            <a:r>
              <a:rPr lang="en-US" sz="2400" dirty="0"/>
              <a:t>h2 { background-color: #d5edb3;</a:t>
            </a:r>
          </a:p>
          <a:p>
            <a:pPr marL="0" indent="0">
              <a:spcBef>
                <a:spcPts val="600"/>
              </a:spcBef>
              <a:buNone/>
            </a:pPr>
            <a:r>
              <a:rPr lang="en-US" sz="2400" dirty="0"/>
              <a:t>	    color: #5c743d;</a:t>
            </a:r>
          </a:p>
          <a:p>
            <a:pPr marL="0" indent="0">
              <a:spcBef>
                <a:spcPts val="600"/>
              </a:spcBef>
              <a:buNone/>
            </a:pPr>
            <a:r>
              <a:rPr lang="en-US" sz="2400" dirty="0"/>
              <a:t>	    font-family: Georgia, "Times New Roman", serif;</a:t>
            </a:r>
          </a:p>
          <a:p>
            <a:pPr marL="0" indent="0">
              <a:spcBef>
                <a:spcPts val="600"/>
              </a:spcBef>
              <a:buNone/>
            </a:pPr>
            <a:r>
              <a:rPr lang="en-US" sz="2400" dirty="0"/>
              <a:t>	    padding-left: 30px;</a:t>
            </a:r>
          </a:p>
          <a:p>
            <a:pPr marL="0" indent="0">
              <a:spcBef>
                <a:spcPts val="600"/>
              </a:spcBef>
              <a:buNone/>
            </a:pPr>
            <a:r>
              <a:rPr lang="en-US" sz="2400" dirty="0"/>
              <a:t>        background-image: </a:t>
            </a:r>
            <a:r>
              <a:rPr lang="en-US" sz="2400" dirty="0" err="1"/>
              <a:t>url</a:t>
            </a:r>
            <a:r>
              <a:rPr lang="en-US" sz="2400" dirty="0"/>
              <a:t>(flower.gif);</a:t>
            </a:r>
          </a:p>
          <a:p>
            <a:pPr marL="0" indent="0">
              <a:spcBef>
                <a:spcPts val="600"/>
              </a:spcBef>
              <a:buNone/>
            </a:pPr>
            <a:r>
              <a:rPr lang="en-US" sz="2400" dirty="0"/>
              <a:t>        background-repeat: no-repeat; </a:t>
            </a:r>
          </a:p>
          <a:p>
            <a:pPr marL="0" indent="0">
              <a:spcBef>
                <a:spcPts val="600"/>
              </a:spcBef>
              <a:buNone/>
            </a:pPr>
            <a:r>
              <a:rPr lang="en-US" sz="2400" dirty="0"/>
              <a:t>}</a:t>
            </a:r>
            <a:endParaRPr lang="en-AU" sz="2400" dirty="0"/>
          </a:p>
        </p:txBody>
      </p:sp>
    </p:spTree>
    <p:extLst>
      <p:ext uri="{BB962C8B-B14F-4D97-AF65-F5344CB8AC3E}">
        <p14:creationId xmlns:p14="http://schemas.microsoft.com/office/powerpoint/2010/main" val="4066117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background-position Property</a:t>
            </a:r>
          </a:p>
        </p:txBody>
      </p:sp>
      <p:sp>
        <p:nvSpPr>
          <p:cNvPr id="3" name="Content Placeholder 2"/>
          <p:cNvSpPr>
            <a:spLocks noGrp="1"/>
          </p:cNvSpPr>
          <p:nvPr>
            <p:ph idx="1"/>
          </p:nvPr>
        </p:nvSpPr>
        <p:spPr/>
        <p:txBody>
          <a:bodyPr/>
          <a:lstStyle/>
          <a:p>
            <a:pPr marL="0" indent="0">
              <a:buNone/>
            </a:pPr>
            <a:r>
              <a:rPr lang="en-US" dirty="0"/>
              <a:t>The default placement of a background image is top left. </a:t>
            </a:r>
          </a:p>
          <a:p>
            <a:pPr marL="0" indent="0">
              <a:buNone/>
            </a:pPr>
            <a:r>
              <a:rPr lang="en-US" dirty="0"/>
              <a:t>The background-position property can change this placement. </a:t>
            </a:r>
          </a:p>
          <a:p>
            <a:pPr marL="0" indent="0">
              <a:buNone/>
            </a:pPr>
            <a:endParaRPr lang="en-US" b="1" dirty="0"/>
          </a:p>
          <a:p>
            <a:pPr marL="0" indent="0">
              <a:buNone/>
            </a:pPr>
            <a:r>
              <a:rPr lang="en-US" dirty="0"/>
              <a:t>h2 { background-image: </a:t>
            </a:r>
            <a:r>
              <a:rPr lang="en-US" dirty="0" err="1"/>
              <a:t>url</a:t>
            </a:r>
            <a:r>
              <a:rPr lang="en-US" dirty="0"/>
              <a:t>(flower.gif);</a:t>
            </a:r>
          </a:p>
          <a:p>
            <a:pPr marL="0" indent="0">
              <a:buNone/>
            </a:pPr>
            <a:r>
              <a:rPr lang="en-US" dirty="0"/>
              <a:t>         background-position: right;</a:t>
            </a:r>
          </a:p>
          <a:p>
            <a:pPr marL="0" indent="0">
              <a:buNone/>
            </a:pPr>
            <a:r>
              <a:rPr lang="en-US" dirty="0"/>
              <a:t>         background-repeat: no-repeat; }</a:t>
            </a:r>
            <a:endParaRPr lang="en-AU" dirty="0"/>
          </a:p>
        </p:txBody>
      </p:sp>
      <p:pic>
        <p:nvPicPr>
          <p:cNvPr id="4" name="Picture 3" descr="A screenshot shows a rectangular strip with text, New Media and Web Design on the left and a flower design on the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7" y="3505200"/>
            <a:ext cx="59023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22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background-clip Property</a:t>
            </a:r>
            <a:endParaRPr lang="en-AU" sz="2000" dirty="0"/>
          </a:p>
        </p:txBody>
      </p:sp>
      <p:sp>
        <p:nvSpPr>
          <p:cNvPr id="3" name="Content Placeholder 2"/>
          <p:cNvSpPr>
            <a:spLocks noGrp="1"/>
          </p:cNvSpPr>
          <p:nvPr>
            <p:ph idx="1"/>
          </p:nvPr>
        </p:nvSpPr>
        <p:spPr/>
        <p:txBody>
          <a:bodyPr/>
          <a:lstStyle/>
          <a:p>
            <a:r>
              <a:rPr lang="en-US" sz="2400" dirty="0"/>
              <a:t>confines the display of the background image </a:t>
            </a:r>
          </a:p>
          <a:p>
            <a:endParaRPr lang="en-AU" sz="2400" dirty="0"/>
          </a:p>
        </p:txBody>
      </p:sp>
      <p:pic>
        <p:nvPicPr>
          <p:cNvPr id="4" name="Picture 2" descr="Three background clip properties shown are as follows.&#10;• Background clip set to content box: The background extends only in the area in which content is available.&#10;• Background clip set to padding box: The background extends beyond the text filling the area above and below within the border.&#10;• Background clip set to border box: The background extends beyond the text filling the area above and below including the border.&#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209800"/>
            <a:ext cx="4379912"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05000" y="5833646"/>
            <a:ext cx="5029200" cy="338554"/>
          </a:xfrm>
          <a:prstGeom prst="rect">
            <a:avLst/>
          </a:prstGeom>
        </p:spPr>
        <p:txBody>
          <a:bodyPr wrap="square">
            <a:spAutoFit/>
          </a:bodyPr>
          <a:lstStyle/>
          <a:p>
            <a:r>
              <a:rPr lang="en-US" altLang="en-US" sz="1600" b="1" dirty="0"/>
              <a:t>Figure 4.23 </a:t>
            </a:r>
            <a:r>
              <a:rPr lang="en-US" altLang="en-US" sz="1600" dirty="0"/>
              <a:t>The CSS background-clip property</a:t>
            </a:r>
            <a:endParaRPr lang="en-AU" sz="1600" dirty="0"/>
          </a:p>
        </p:txBody>
      </p:sp>
    </p:spTree>
    <p:extLst>
      <p:ext uri="{BB962C8B-B14F-4D97-AF65-F5344CB8AC3E}">
        <p14:creationId xmlns:p14="http://schemas.microsoft.com/office/powerpoint/2010/main" val="71682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background-origin Property</a:t>
            </a:r>
            <a:endParaRPr lang="en-AU" sz="2000" dirty="0"/>
          </a:p>
        </p:txBody>
      </p:sp>
      <p:sp>
        <p:nvSpPr>
          <p:cNvPr id="3" name="Content Placeholder 2"/>
          <p:cNvSpPr>
            <a:spLocks noGrp="1"/>
          </p:cNvSpPr>
          <p:nvPr>
            <p:ph idx="1"/>
          </p:nvPr>
        </p:nvSpPr>
        <p:spPr/>
        <p:txBody>
          <a:bodyPr/>
          <a:lstStyle/>
          <a:p>
            <a:r>
              <a:rPr lang="en-US" sz="2400" dirty="0"/>
              <a:t>positions the background image relative to the content, padding or border </a:t>
            </a:r>
          </a:p>
          <a:p>
            <a:endParaRPr lang="en-US" sz="2400" dirty="0"/>
          </a:p>
          <a:p>
            <a:endParaRPr lang="en-AU" sz="2400" dirty="0"/>
          </a:p>
        </p:txBody>
      </p:sp>
      <p:pic>
        <p:nvPicPr>
          <p:cNvPr id="6" name="Picture 2" descr="A screenshot displays the C S S background origin properties as background origin set to content box, padding box, and border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9099"/>
            <a:ext cx="3404521"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571134" y="5638800"/>
            <a:ext cx="4972665" cy="338554"/>
          </a:xfrm>
          <a:prstGeom prst="rect">
            <a:avLst/>
          </a:prstGeom>
        </p:spPr>
        <p:txBody>
          <a:bodyPr wrap="square">
            <a:spAutoFit/>
          </a:bodyPr>
          <a:lstStyle/>
          <a:p>
            <a:r>
              <a:rPr lang="en-US" altLang="en-US" sz="1600" b="1" dirty="0"/>
              <a:t>Figure 4.24 </a:t>
            </a:r>
            <a:r>
              <a:rPr lang="en-US" altLang="en-US" sz="1600" dirty="0"/>
              <a:t>The CSS background-origin property</a:t>
            </a:r>
            <a:endParaRPr lang="en-AU" sz="1600" dirty="0"/>
          </a:p>
        </p:txBody>
      </p:sp>
    </p:spTree>
    <p:extLst>
      <p:ext uri="{BB962C8B-B14F-4D97-AF65-F5344CB8AC3E}">
        <p14:creationId xmlns:p14="http://schemas.microsoft.com/office/powerpoint/2010/main" val="1674417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background-size Property</a:t>
            </a:r>
            <a:endParaRPr lang="en-AU" sz="2000" dirty="0"/>
          </a:p>
        </p:txBody>
      </p:sp>
      <p:sp>
        <p:nvSpPr>
          <p:cNvPr id="3" name="Content Placeholder 2"/>
          <p:cNvSpPr>
            <a:spLocks noGrp="1"/>
          </p:cNvSpPr>
          <p:nvPr>
            <p:ph idx="1"/>
          </p:nvPr>
        </p:nvSpPr>
        <p:spPr/>
        <p:txBody>
          <a:bodyPr/>
          <a:lstStyle/>
          <a:p>
            <a:pPr marL="0" indent="0">
              <a:buNone/>
            </a:pPr>
            <a:r>
              <a:rPr lang="en-US" sz="2400" dirty="0"/>
              <a:t>can be used to resize or scale the background image</a:t>
            </a:r>
          </a:p>
          <a:p>
            <a:endParaRPr lang="en-US" sz="2400" dirty="0"/>
          </a:p>
          <a:p>
            <a:endParaRPr lang="en-AU" sz="2400" dirty="0"/>
          </a:p>
        </p:txBody>
      </p:sp>
      <p:pic>
        <p:nvPicPr>
          <p:cNvPr id="7" name="Picture 2" descr="A screenshot displays the background configuration with and without size proper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5" y="2514600"/>
            <a:ext cx="73914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81781" y="4794148"/>
            <a:ext cx="6228735" cy="338554"/>
          </a:xfrm>
          <a:prstGeom prst="rect">
            <a:avLst/>
          </a:prstGeom>
        </p:spPr>
        <p:txBody>
          <a:bodyPr wrap="square">
            <a:spAutoFit/>
          </a:bodyPr>
          <a:lstStyle/>
          <a:p>
            <a:r>
              <a:rPr lang="en-US" altLang="en-US" sz="1600" b="1" dirty="0"/>
              <a:t>Figure 4.25 </a:t>
            </a:r>
            <a:r>
              <a:rPr lang="en-US" altLang="en-US" sz="1600" dirty="0"/>
              <a:t>Configuring a background image.</a:t>
            </a:r>
            <a:endParaRPr lang="en-AU" sz="1600" dirty="0"/>
          </a:p>
        </p:txBody>
      </p:sp>
    </p:spTree>
    <p:extLst>
      <p:ext uri="{BB962C8B-B14F-4D97-AF65-F5344CB8AC3E}">
        <p14:creationId xmlns:p14="http://schemas.microsoft.com/office/powerpoint/2010/main" val="2472031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Multiple Background Images</a:t>
            </a:r>
            <a:endParaRPr lang="en-AU" sz="2000" dirty="0"/>
          </a:p>
        </p:txBody>
      </p:sp>
      <p:sp>
        <p:nvSpPr>
          <p:cNvPr id="3" name="Content Placeholder 2"/>
          <p:cNvSpPr>
            <a:spLocks noGrp="1"/>
          </p:cNvSpPr>
          <p:nvPr>
            <p:ph idx="1"/>
          </p:nvPr>
        </p:nvSpPr>
        <p:spPr>
          <a:xfrm>
            <a:off x="457200" y="1600200"/>
            <a:ext cx="8229600" cy="4724399"/>
          </a:xfrm>
        </p:spPr>
        <p:txBody>
          <a:bodyPr/>
          <a:lstStyle/>
          <a:p>
            <a:pPr marL="0" indent="0">
              <a:spcBef>
                <a:spcPts val="600"/>
              </a:spcBef>
              <a:buNone/>
            </a:pPr>
            <a:r>
              <a:rPr lang="en-US" dirty="0"/>
              <a:t>Use the background property to configure </a:t>
            </a:r>
            <a:br>
              <a:rPr lang="en-US" dirty="0"/>
            </a:br>
            <a:r>
              <a:rPr lang="en-US" dirty="0"/>
              <a:t>multiple background images. </a:t>
            </a:r>
          </a:p>
          <a:p>
            <a:pPr marL="0" indent="0">
              <a:spcBef>
                <a:spcPts val="600"/>
              </a:spcBef>
              <a:buNone/>
            </a:pPr>
            <a:endParaRPr lang="en-US" dirty="0"/>
          </a:p>
          <a:p>
            <a:pPr marL="0" indent="0">
              <a:spcBef>
                <a:spcPts val="600"/>
              </a:spcBef>
              <a:buNone/>
            </a:pPr>
            <a:r>
              <a:rPr lang="en-US" dirty="0"/>
              <a:t>Example: </a:t>
            </a:r>
          </a:p>
          <a:p>
            <a:pPr marL="0" indent="0">
              <a:spcBef>
                <a:spcPts val="600"/>
              </a:spcBef>
              <a:buNone/>
            </a:pPr>
            <a:r>
              <a:rPr lang="en-US" dirty="0"/>
              <a:t>body { </a:t>
            </a:r>
          </a:p>
          <a:p>
            <a:pPr marL="0" indent="0">
              <a:spcBef>
                <a:spcPts val="600"/>
              </a:spcBef>
              <a:buNone/>
            </a:pPr>
            <a:r>
              <a:rPr lang="en-US" dirty="0"/>
              <a:t>background:	</a:t>
            </a:r>
            <a:r>
              <a:rPr lang="en-US" dirty="0" err="1"/>
              <a:t>url</a:t>
            </a:r>
            <a:r>
              <a:rPr lang="en-US" dirty="0"/>
              <a:t>(coffee.gif) no-repeat left bottom, </a:t>
            </a:r>
          </a:p>
          <a:p>
            <a:pPr marL="0" indent="0">
              <a:spcBef>
                <a:spcPts val="600"/>
              </a:spcBef>
              <a:buNone/>
            </a:pPr>
            <a:r>
              <a:rPr lang="en-US" dirty="0"/>
              <a:t>		</a:t>
            </a:r>
            <a:r>
              <a:rPr lang="en-US" dirty="0" err="1"/>
              <a:t>url</a:t>
            </a:r>
            <a:r>
              <a:rPr lang="en-US" dirty="0"/>
              <a:t>(coffeepour.jpg) no-repeat fixed;</a:t>
            </a:r>
          </a:p>
          <a:p>
            <a:pPr marL="0" indent="0">
              <a:spcBef>
                <a:spcPts val="600"/>
              </a:spcBef>
              <a:buNone/>
            </a:pPr>
            <a:r>
              <a:rPr lang="en-US"/>
              <a:t>		background-size</a:t>
            </a:r>
            <a:r>
              <a:rPr lang="en-US" dirty="0"/>
              <a:t>: auto, cover; }</a:t>
            </a:r>
          </a:p>
        </p:txBody>
      </p:sp>
    </p:spTree>
    <p:extLst>
      <p:ext uri="{BB962C8B-B14F-4D97-AF65-F5344CB8AC3E}">
        <p14:creationId xmlns:p14="http://schemas.microsoft.com/office/powerpoint/2010/main" val="1212981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4.27 </a:t>
            </a:r>
            <a:r>
              <a:rPr lang="en-US" sz="2800" b="0" dirty="0"/>
              <a:t>The browser displays multiple background images.</a:t>
            </a:r>
            <a:endParaRPr lang="en-AU" sz="2800" b="0" dirty="0"/>
          </a:p>
        </p:txBody>
      </p:sp>
      <p:pic>
        <p:nvPicPr>
          <p:cNvPr id="8" name="Picture 4" descr="A web page shows a photo of a coffee cup on a table displayed across the entire web page. A small coffee cup drawing is displayed near lower left corner of the page. The text with heading, Coffee House, is displayed near top left corn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9939" y="1676400"/>
            <a:ext cx="658412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929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4.2</a:t>
            </a:r>
            <a:endParaRPr lang="en-AU" sz="2000" b="0" dirty="0"/>
          </a:p>
        </p:txBody>
      </p:sp>
      <p:sp>
        <p:nvSpPr>
          <p:cNvPr id="3" name="Content Placeholder 2"/>
          <p:cNvSpPr>
            <a:spLocks noGrp="1"/>
          </p:cNvSpPr>
          <p:nvPr>
            <p:ph idx="1"/>
          </p:nvPr>
        </p:nvSpPr>
        <p:spPr>
          <a:xfrm>
            <a:off x="457200" y="1600200"/>
            <a:ext cx="8229600" cy="4525963"/>
          </a:xfrm>
        </p:spPr>
        <p:txBody>
          <a:bodyPr/>
          <a:lstStyle/>
          <a:p>
            <a:pPr marL="514350" indent="-514350">
              <a:buFont typeface="+mj-lt"/>
              <a:buAutoNum type="arabicPeriod"/>
            </a:pPr>
            <a:r>
              <a:rPr lang="en-US" dirty="0"/>
              <a:t>Describe the CSS to configure a graphic named circle.jpg to display once in the background of all &lt;h1&gt; elements. Code sample CSS to demonstrate this.</a:t>
            </a:r>
          </a:p>
          <a:p>
            <a:pPr marL="514350" indent="-514350">
              <a:buFont typeface="+mj-lt"/>
              <a:buAutoNum type="arabicPeriod"/>
            </a:pPr>
            <a:r>
              <a:rPr lang="en-US" dirty="0"/>
              <a:t>Describe the CSS that configures a file named bg.gif to repeat vertically down the background of a web page. Code sample CSS to demonstrate this.</a:t>
            </a:r>
          </a:p>
          <a:p>
            <a:pPr marL="514350" indent="-514350">
              <a:buFont typeface="+mj-lt"/>
              <a:buAutoNum type="arabicPeriod"/>
            </a:pPr>
            <a:r>
              <a:rPr lang="en-US" dirty="0"/>
              <a:t>Explain how the browser will render the web page if you use CSS to configure both a background image and a background color.</a:t>
            </a:r>
          </a:p>
        </p:txBody>
      </p:sp>
    </p:spTree>
    <p:extLst>
      <p:ext uri="{BB962C8B-B14F-4D97-AF65-F5344CB8AC3E}">
        <p14:creationId xmlns:p14="http://schemas.microsoft.com/office/powerpoint/2010/main" val="258551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 Property</a:t>
            </a:r>
            <a:endParaRPr lang="en-AU" dirty="0"/>
          </a:p>
        </p:txBody>
      </p:sp>
      <p:sp>
        <p:nvSpPr>
          <p:cNvPr id="3" name="Content Placeholder 2"/>
          <p:cNvSpPr>
            <a:spLocks noGrp="1"/>
          </p:cNvSpPr>
          <p:nvPr>
            <p:ph idx="1"/>
          </p:nvPr>
        </p:nvSpPr>
        <p:spPr/>
        <p:txBody>
          <a:bodyPr/>
          <a:lstStyle/>
          <a:p>
            <a:pPr marL="0" indent="0">
              <a:buNone/>
            </a:pPr>
            <a:r>
              <a:rPr lang="en-US" dirty="0"/>
              <a:t>Configures a border on the top, right, bottom, and left sides of an element</a:t>
            </a:r>
          </a:p>
          <a:p>
            <a:pPr marL="0" indent="0">
              <a:buNone/>
            </a:pPr>
            <a:r>
              <a:rPr lang="en-US" dirty="0"/>
              <a:t>Consists of </a:t>
            </a:r>
          </a:p>
          <a:p>
            <a:r>
              <a:rPr lang="en-US" dirty="0"/>
              <a:t>border-width</a:t>
            </a:r>
          </a:p>
          <a:p>
            <a:r>
              <a:rPr lang="en-US" dirty="0"/>
              <a:t>border-style</a:t>
            </a:r>
          </a:p>
          <a:p>
            <a:r>
              <a:rPr lang="en-US" dirty="0"/>
              <a:t>border-color</a:t>
            </a:r>
          </a:p>
          <a:p>
            <a:pPr marL="0" indent="0">
              <a:buNone/>
            </a:pPr>
            <a:r>
              <a:rPr lang="en-US" dirty="0"/>
              <a:t>	</a:t>
            </a:r>
            <a:r>
              <a:rPr lang="en-US" b="1" dirty="0"/>
              <a:t>h2 { border: 2px solid #ff0000 }</a:t>
            </a:r>
            <a:r>
              <a:rPr lang="en-US" dirty="0"/>
              <a:t> </a:t>
            </a:r>
            <a:endParaRPr lang="en-AU" dirty="0"/>
          </a:p>
        </p:txBody>
      </p:sp>
      <p:pic>
        <p:nvPicPr>
          <p:cNvPr id="4" name="Picture 2" descr="The text, heading with border has border outlining the content with a small space between the border and content."/>
          <p:cNvPicPr>
            <a:picLocks noChangeAspect="1" noChangeArrowheads="1"/>
          </p:cNvPicPr>
          <p:nvPr/>
        </p:nvPicPr>
        <p:blipFill>
          <a:blip r:embed="rId2"/>
          <a:srcRect/>
          <a:stretch>
            <a:fillRect/>
          </a:stretch>
        </p:blipFill>
        <p:spPr bwMode="auto">
          <a:xfrm>
            <a:off x="914400" y="5364163"/>
            <a:ext cx="7394864" cy="7620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27299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Images</a:t>
            </a:r>
          </a:p>
        </p:txBody>
      </p:sp>
      <p:sp>
        <p:nvSpPr>
          <p:cNvPr id="3" name="Content Placeholder 2"/>
          <p:cNvSpPr>
            <a:spLocks noGrp="1"/>
          </p:cNvSpPr>
          <p:nvPr>
            <p:ph idx="1"/>
          </p:nvPr>
        </p:nvSpPr>
        <p:spPr/>
        <p:txBody>
          <a:bodyPr/>
          <a:lstStyle/>
          <a:p>
            <a:pPr marL="0" indent="0">
              <a:buNone/>
            </a:pPr>
            <a:r>
              <a:rPr lang="en-AU" dirty="0"/>
              <a:t>Image Map </a:t>
            </a:r>
          </a:p>
          <a:p>
            <a:pPr marL="0" indent="0">
              <a:buNone/>
            </a:pPr>
            <a:r>
              <a:rPr lang="en-AU" dirty="0" err="1"/>
              <a:t>Favorites</a:t>
            </a:r>
            <a:r>
              <a:rPr lang="en-AU" dirty="0"/>
              <a:t> Icon</a:t>
            </a:r>
          </a:p>
          <a:p>
            <a:pPr marL="0" indent="0">
              <a:buNone/>
            </a:pPr>
            <a:r>
              <a:rPr lang="en-AU" dirty="0"/>
              <a:t>CSS Sprites</a:t>
            </a:r>
          </a:p>
          <a:p>
            <a:pPr marL="0" indent="0">
              <a:buNone/>
            </a:pPr>
            <a:r>
              <a:rPr lang="en-AU" dirty="0"/>
              <a:t>Sources for Graphics</a:t>
            </a:r>
          </a:p>
          <a:p>
            <a:pPr marL="0" indent="0">
              <a:buNone/>
            </a:pPr>
            <a:r>
              <a:rPr lang="en-AU" dirty="0"/>
              <a:t>Guidelines for Using Images</a:t>
            </a:r>
          </a:p>
          <a:p>
            <a:pPr marL="0" indent="0">
              <a:buNone/>
            </a:pPr>
            <a:r>
              <a:rPr lang="en-AU" dirty="0"/>
              <a:t>Accessibility &amp; Visual Elements</a:t>
            </a:r>
          </a:p>
        </p:txBody>
      </p:sp>
    </p:spTree>
    <p:extLst>
      <p:ext uri="{BB962C8B-B14F-4D97-AF65-F5344CB8AC3E}">
        <p14:creationId xmlns:p14="http://schemas.microsoft.com/office/powerpoint/2010/main" val="4132094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Map</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altLang="en-US" dirty="0"/>
              <a:t>map element</a:t>
            </a:r>
          </a:p>
          <a:p>
            <a:r>
              <a:rPr lang="en-US" altLang="en-US" dirty="0"/>
              <a:t>Defines the map</a:t>
            </a:r>
          </a:p>
          <a:p>
            <a:pPr marL="0" indent="0">
              <a:buNone/>
            </a:pPr>
            <a:r>
              <a:rPr lang="en-US" altLang="en-US" dirty="0"/>
              <a:t>area element</a:t>
            </a:r>
          </a:p>
          <a:p>
            <a:r>
              <a:rPr lang="en-US" altLang="en-US" dirty="0"/>
              <a:t>Defines a specific area on a map</a:t>
            </a:r>
          </a:p>
          <a:p>
            <a:r>
              <a:rPr lang="en-US" altLang="en-US" dirty="0"/>
              <a:t>Can be set to a rectangle, </a:t>
            </a:r>
            <a:br>
              <a:rPr lang="en-US" altLang="en-US" dirty="0"/>
            </a:br>
            <a:r>
              <a:rPr lang="en-US" altLang="en-US" dirty="0"/>
              <a:t>circle, or polygon</a:t>
            </a:r>
          </a:p>
          <a:p>
            <a:pPr lvl="1"/>
            <a:r>
              <a:rPr lang="en-US" altLang="en-US" dirty="0" err="1"/>
              <a:t>href</a:t>
            </a:r>
            <a:r>
              <a:rPr lang="en-US" altLang="en-US" dirty="0"/>
              <a:t> </a:t>
            </a:r>
            <a:r>
              <a:rPr lang="en-US" altLang="en-US" dirty="0" err="1"/>
              <a:t>Attibute</a:t>
            </a:r>
            <a:endParaRPr lang="en-US" altLang="en-US" dirty="0"/>
          </a:p>
          <a:p>
            <a:pPr lvl="1"/>
            <a:r>
              <a:rPr lang="en-US" altLang="en-US" dirty="0"/>
              <a:t>shape Attribute</a:t>
            </a:r>
          </a:p>
          <a:p>
            <a:pPr lvl="1"/>
            <a:r>
              <a:rPr lang="en-US" altLang="en-US" dirty="0" err="1"/>
              <a:t>coords</a:t>
            </a:r>
            <a:r>
              <a:rPr lang="en-US" altLang="en-US" dirty="0"/>
              <a:t> Attribute</a:t>
            </a:r>
            <a:endParaRPr lang="en-AU" dirty="0"/>
          </a:p>
        </p:txBody>
      </p:sp>
    </p:spTree>
    <p:extLst>
      <p:ext uri="{BB962C8B-B14F-4D97-AF65-F5344CB8AC3E}">
        <p14:creationId xmlns:p14="http://schemas.microsoft.com/office/powerpoint/2010/main" val="1800229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Map</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altLang="en-US" dirty="0"/>
              <a:t>&lt;map name="boat" id="boat"&gt;</a:t>
            </a:r>
          </a:p>
          <a:p>
            <a:pPr marL="0" indent="0">
              <a:buNone/>
            </a:pPr>
            <a:r>
              <a:rPr lang="en-US" altLang="en-US" dirty="0"/>
              <a:t>  &lt;area </a:t>
            </a:r>
            <a:r>
              <a:rPr lang="en-US" altLang="en-US" dirty="0" err="1"/>
              <a:t>href</a:t>
            </a:r>
            <a:r>
              <a:rPr lang="en-US" altLang="en-US" dirty="0"/>
              <a:t>="http://www.fishingdoorcounty.com"   </a:t>
            </a:r>
            <a:br>
              <a:rPr lang="en-US" altLang="en-US" dirty="0"/>
            </a:br>
            <a:r>
              <a:rPr lang="en-US" altLang="en-US" dirty="0"/>
              <a:t>             shape="</a:t>
            </a:r>
            <a:r>
              <a:rPr lang="en-US" altLang="en-US" dirty="0" err="1"/>
              <a:t>rect</a:t>
            </a:r>
            <a:r>
              <a:rPr lang="en-US" altLang="en-US" dirty="0"/>
              <a:t>" </a:t>
            </a:r>
            <a:br>
              <a:rPr lang="en-US" altLang="en-US" dirty="0"/>
            </a:br>
            <a:r>
              <a:rPr lang="en-US" altLang="en-US" dirty="0"/>
              <a:t>             </a:t>
            </a:r>
            <a:r>
              <a:rPr lang="en-US" altLang="en-US" dirty="0" err="1"/>
              <a:t>coords</a:t>
            </a:r>
            <a:r>
              <a:rPr lang="en-US" altLang="en-US" dirty="0"/>
              <a:t>="24, 188, 339, 283" alt="Door County Fishing"&gt;</a:t>
            </a:r>
          </a:p>
          <a:p>
            <a:pPr marL="0" indent="0">
              <a:buNone/>
            </a:pPr>
            <a:r>
              <a:rPr lang="en-US" altLang="en-US" dirty="0"/>
              <a:t>&lt;/map&gt;</a:t>
            </a:r>
          </a:p>
          <a:p>
            <a:pPr marL="0" indent="0">
              <a:buNone/>
            </a:pPr>
            <a:r>
              <a:rPr lang="en-US" altLang="en-US" dirty="0"/>
              <a:t>&lt;</a:t>
            </a:r>
            <a:r>
              <a:rPr lang="en-US" altLang="en-US" dirty="0" err="1"/>
              <a:t>img</a:t>
            </a:r>
            <a:r>
              <a:rPr lang="en-US" altLang="en-US" dirty="0"/>
              <a:t> </a:t>
            </a:r>
            <a:r>
              <a:rPr lang="en-US" altLang="en-US" dirty="0" err="1"/>
              <a:t>src</a:t>
            </a:r>
            <a:r>
              <a:rPr lang="en-US" altLang="en-US" dirty="0"/>
              <a:t>="fishingboat.jpg" </a:t>
            </a:r>
            <a:r>
              <a:rPr lang="en-US" altLang="en-US" dirty="0" err="1"/>
              <a:t>usemap</a:t>
            </a:r>
            <a:r>
              <a:rPr lang="en-US" altLang="en-US" dirty="0"/>
              <a:t>="#boat" alt="Door County“</a:t>
            </a:r>
            <a:br>
              <a:rPr lang="en-US" altLang="en-US" dirty="0"/>
            </a:br>
            <a:r>
              <a:rPr lang="en-US" altLang="en-US" dirty="0"/>
              <a:t>           width="416" height="350"&gt;</a:t>
            </a:r>
            <a:endParaRPr lang="en-AU" dirty="0"/>
          </a:p>
        </p:txBody>
      </p:sp>
    </p:spTree>
    <p:extLst>
      <p:ext uri="{BB962C8B-B14F-4D97-AF65-F5344CB8AC3E}">
        <p14:creationId xmlns:p14="http://schemas.microsoft.com/office/powerpoint/2010/main" val="928331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4.29 </a:t>
            </a:r>
            <a:r>
              <a:rPr lang="en-AU" sz="2800" b="0" dirty="0"/>
              <a:t>Sample image map</a:t>
            </a:r>
            <a:endParaRPr lang="en-AU" sz="2800" dirty="0"/>
          </a:p>
        </p:txBody>
      </p:sp>
      <p:pic>
        <p:nvPicPr>
          <p:cNvPr id="4" name="Content Placeholder 3" descr="A photo of a fishing boat in water with a dashed rectangle drawn around it. The coordinates of top left corner are (24, 188) and that of lower right corner are (399, 283)."/>
          <p:cNvPicPr>
            <a:picLocks noGrp="1" noChangeAspect="1" noChangeArrowheads="1"/>
          </p:cNvPicPr>
          <p:nvPr>
            <p:ph idx="1"/>
          </p:nvPr>
        </p:nvPicPr>
        <p:blipFill>
          <a:blip r:embed="rId2"/>
          <a:srcRect/>
          <a:stretch>
            <a:fillRect/>
          </a:stretch>
        </p:blipFill>
        <p:spPr bwMode="auto">
          <a:xfrm>
            <a:off x="1994728" y="1547400"/>
            <a:ext cx="5154545" cy="43200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28631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Favorites</a:t>
            </a:r>
            <a:r>
              <a:rPr lang="en-AU" dirty="0"/>
              <a:t> Icon - favicon</a:t>
            </a:r>
          </a:p>
        </p:txBody>
      </p:sp>
      <p:sp>
        <p:nvSpPr>
          <p:cNvPr id="3" name="Content Placeholder 2"/>
          <p:cNvSpPr>
            <a:spLocks noGrp="1"/>
          </p:cNvSpPr>
          <p:nvPr>
            <p:ph idx="1"/>
          </p:nvPr>
        </p:nvSpPr>
        <p:spPr/>
        <p:txBody>
          <a:bodyPr/>
          <a:lstStyle/>
          <a:p>
            <a:r>
              <a:rPr lang="en-US" dirty="0"/>
              <a:t>A square image </a:t>
            </a:r>
            <a:br>
              <a:rPr lang="en-US" dirty="0"/>
            </a:br>
            <a:r>
              <a:rPr lang="en-US" dirty="0"/>
              <a:t>associated </a:t>
            </a:r>
            <a:br>
              <a:rPr lang="en-US" dirty="0"/>
            </a:br>
            <a:r>
              <a:rPr lang="en-US" dirty="0"/>
              <a:t>with a web </a:t>
            </a:r>
            <a:br>
              <a:rPr lang="en-US" dirty="0"/>
            </a:br>
            <a:r>
              <a:rPr lang="en-US" dirty="0"/>
              <a:t>page</a:t>
            </a:r>
          </a:p>
          <a:p>
            <a:r>
              <a:rPr lang="en-US" dirty="0"/>
              <a:t>Usually named: favicon.ico</a:t>
            </a:r>
          </a:p>
          <a:p>
            <a:r>
              <a:rPr lang="en-US" dirty="0"/>
              <a:t>May display in the browser address bar,  tab, or </a:t>
            </a:r>
            <a:br>
              <a:rPr lang="en-US" dirty="0"/>
            </a:br>
            <a:r>
              <a:rPr lang="en-US" dirty="0"/>
              <a:t>favorites/bookmarks list</a:t>
            </a:r>
          </a:p>
          <a:p>
            <a:r>
              <a:rPr lang="en-US" dirty="0"/>
              <a:t>Configure with a link tag:</a:t>
            </a:r>
          </a:p>
          <a:p>
            <a:pPr marL="0" indent="0">
              <a:buNone/>
            </a:pPr>
            <a:r>
              <a:rPr lang="en-AU" sz="2400" b="1" dirty="0"/>
              <a:t>&lt;link </a:t>
            </a:r>
            <a:r>
              <a:rPr lang="en-AU" sz="2400" b="1" dirty="0" err="1"/>
              <a:t>rel</a:t>
            </a:r>
            <a:r>
              <a:rPr lang="en-AU" sz="2400" b="1" dirty="0"/>
              <a:t>="icon" </a:t>
            </a:r>
            <a:r>
              <a:rPr lang="en-AU" sz="2400" b="1" dirty="0" err="1"/>
              <a:t>href</a:t>
            </a:r>
            <a:r>
              <a:rPr lang="en-AU" sz="2400" b="1" dirty="0"/>
              <a:t>="favicon.ico" type="image/x-icon"&gt; </a:t>
            </a:r>
          </a:p>
          <a:p>
            <a:endParaRPr lang="en-AU" dirty="0"/>
          </a:p>
        </p:txBody>
      </p:sp>
      <p:pic>
        <p:nvPicPr>
          <p:cNvPr id="4" name="Picture 4" descr="A white square with an inner blue border and an outer black border."/>
          <p:cNvPicPr>
            <a:picLocks noChangeAspect="1" noChangeArrowheads="1"/>
          </p:cNvPicPr>
          <p:nvPr/>
        </p:nvPicPr>
        <p:blipFill>
          <a:blip r:embed="rId2"/>
          <a:srcRect/>
          <a:stretch>
            <a:fillRect/>
          </a:stretch>
        </p:blipFill>
        <p:spPr bwMode="auto">
          <a:xfrm>
            <a:off x="2590800" y="2286000"/>
            <a:ext cx="438150" cy="428625"/>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74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4.30 </a:t>
            </a:r>
            <a:r>
              <a:rPr lang="en-US" sz="2800" b="0" dirty="0"/>
              <a:t>The favorites icon displays in the browser tab and address bar</a:t>
            </a:r>
            <a:endParaRPr lang="en-AU" sz="2800" b="0" dirty="0"/>
          </a:p>
        </p:txBody>
      </p:sp>
      <p:pic>
        <p:nvPicPr>
          <p:cNvPr id="4" name="Picture 5" descr="A part of a screenshot shows a small icon in the tab of a browser preceding the title of the web page. The icon is labeled, Favorites Icon displays in the browser ta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723" y="2349000"/>
            <a:ext cx="671855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926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Sprites</a:t>
            </a:r>
          </a:p>
        </p:txBody>
      </p:sp>
      <p:sp>
        <p:nvSpPr>
          <p:cNvPr id="3" name="Content Placeholder 2"/>
          <p:cNvSpPr>
            <a:spLocks noGrp="1"/>
          </p:cNvSpPr>
          <p:nvPr>
            <p:ph idx="1"/>
          </p:nvPr>
        </p:nvSpPr>
        <p:spPr/>
        <p:txBody>
          <a:bodyPr/>
          <a:lstStyle/>
          <a:p>
            <a:pPr marL="0" indent="0">
              <a:buNone/>
            </a:pPr>
            <a:r>
              <a:rPr lang="en-US" dirty="0"/>
              <a:t>Sprite – </a:t>
            </a:r>
          </a:p>
          <a:p>
            <a:r>
              <a:rPr lang="en-US" dirty="0"/>
              <a:t>an image file that contains multiple small graphics that are configured as background images for various web page elements </a:t>
            </a:r>
          </a:p>
          <a:p>
            <a:pPr marL="0" indent="0">
              <a:buNone/>
            </a:pPr>
            <a:r>
              <a:rPr lang="en-US" dirty="0"/>
              <a:t>Modern technique to optimize use of multiple icon or small images</a:t>
            </a:r>
          </a:p>
          <a:p>
            <a:pPr marL="0" indent="0">
              <a:buNone/>
            </a:pPr>
            <a:r>
              <a:rPr lang="en-US" dirty="0"/>
              <a:t>Saves overhead by reducing the number of http requests made by the browser.</a:t>
            </a:r>
          </a:p>
          <a:p>
            <a:pPr marL="0" indent="0">
              <a:buNone/>
            </a:pPr>
            <a:r>
              <a:rPr lang="en-US" dirty="0"/>
              <a:t>You’ll use CSS Sprites in Chapter 7!</a:t>
            </a:r>
            <a:endParaRPr lang="en-AU" dirty="0"/>
          </a:p>
        </p:txBody>
      </p:sp>
    </p:spTree>
    <p:extLst>
      <p:ext uri="{BB962C8B-B14F-4D97-AF65-F5344CB8AC3E}">
        <p14:creationId xmlns:p14="http://schemas.microsoft.com/office/powerpoint/2010/main" val="4267011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Sources for Graphics</a:t>
            </a:r>
            <a:r>
              <a:rPr lang="en-US" sz="2000" b="0" dirty="0"/>
              <a:t> (1 of 2)</a:t>
            </a:r>
            <a:endParaRPr lang="en-AU" sz="2000" dirty="0"/>
          </a:p>
        </p:txBody>
      </p:sp>
      <p:sp>
        <p:nvSpPr>
          <p:cNvPr id="3" name="Content Placeholder 2"/>
          <p:cNvSpPr>
            <a:spLocks noGrp="1"/>
          </p:cNvSpPr>
          <p:nvPr>
            <p:ph idx="1"/>
          </p:nvPr>
        </p:nvSpPr>
        <p:spPr/>
        <p:txBody>
          <a:bodyPr/>
          <a:lstStyle/>
          <a:p>
            <a:r>
              <a:rPr lang="en-AU" dirty="0"/>
              <a:t>Create them yourself using a graphics application: </a:t>
            </a:r>
          </a:p>
          <a:p>
            <a:pPr lvl="1"/>
            <a:r>
              <a:rPr lang="en-AU" dirty="0"/>
              <a:t>GIMP</a:t>
            </a:r>
          </a:p>
          <a:p>
            <a:pPr lvl="1"/>
            <a:r>
              <a:rPr lang="en-AU" dirty="0"/>
              <a:t>Adobe Photoshop</a:t>
            </a:r>
          </a:p>
          <a:p>
            <a:pPr lvl="1"/>
            <a:r>
              <a:rPr lang="en-AU" dirty="0"/>
              <a:t>Adobe Fireworks</a:t>
            </a:r>
          </a:p>
          <a:p>
            <a:r>
              <a:rPr lang="en-AU" dirty="0"/>
              <a:t>Download graphics from a free site</a:t>
            </a:r>
          </a:p>
          <a:p>
            <a:r>
              <a:rPr lang="en-AU" dirty="0"/>
              <a:t>Purchase/download professional-quality graphics</a:t>
            </a:r>
          </a:p>
          <a:p>
            <a:r>
              <a:rPr lang="en-AU" dirty="0"/>
              <a:t>Purchase a graphics collection on a CD</a:t>
            </a:r>
          </a:p>
        </p:txBody>
      </p:sp>
    </p:spTree>
    <p:extLst>
      <p:ext uri="{BB962C8B-B14F-4D97-AF65-F5344CB8AC3E}">
        <p14:creationId xmlns:p14="http://schemas.microsoft.com/office/powerpoint/2010/main" val="461458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Sources for Graphics</a:t>
            </a:r>
            <a:r>
              <a:rPr lang="en-US" sz="2000" b="0" dirty="0"/>
              <a:t> (2 of 2)</a:t>
            </a:r>
            <a:endParaRPr lang="en-AU" sz="2000" dirty="0"/>
          </a:p>
        </p:txBody>
      </p:sp>
      <p:sp>
        <p:nvSpPr>
          <p:cNvPr id="3" name="Content Placeholder 2"/>
          <p:cNvSpPr>
            <a:spLocks noGrp="1"/>
          </p:cNvSpPr>
          <p:nvPr>
            <p:ph idx="1"/>
          </p:nvPr>
        </p:nvSpPr>
        <p:spPr/>
        <p:txBody>
          <a:bodyPr/>
          <a:lstStyle/>
          <a:p>
            <a:r>
              <a:rPr lang="en-AU" dirty="0"/>
              <a:t>Take digital photographs</a:t>
            </a:r>
          </a:p>
          <a:p>
            <a:r>
              <a:rPr lang="en-AU" dirty="0"/>
              <a:t>Scan your photographs</a:t>
            </a:r>
          </a:p>
          <a:p>
            <a:r>
              <a:rPr lang="en-AU" dirty="0"/>
              <a:t>Scan your drawings</a:t>
            </a:r>
          </a:p>
          <a:p>
            <a:r>
              <a:rPr lang="en-AU" dirty="0"/>
              <a:t>Hire a graphic designer to create graphics</a:t>
            </a:r>
          </a:p>
        </p:txBody>
      </p:sp>
    </p:spTree>
    <p:extLst>
      <p:ext uri="{BB962C8B-B14F-4D97-AF65-F5344CB8AC3E}">
        <p14:creationId xmlns:p14="http://schemas.microsoft.com/office/powerpoint/2010/main" val="1697263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Guidelines for Using Images</a:t>
            </a:r>
          </a:p>
        </p:txBody>
      </p:sp>
      <p:sp>
        <p:nvSpPr>
          <p:cNvPr id="3" name="Content Placeholder 2"/>
          <p:cNvSpPr>
            <a:spLocks noGrp="1"/>
          </p:cNvSpPr>
          <p:nvPr>
            <p:ph idx="1"/>
          </p:nvPr>
        </p:nvSpPr>
        <p:spPr/>
        <p:txBody>
          <a:bodyPr/>
          <a:lstStyle/>
          <a:p>
            <a:pPr marL="0" indent="0">
              <a:buNone/>
            </a:pPr>
            <a:r>
              <a:rPr lang="en-US" dirty="0"/>
              <a:t>Reuse images</a:t>
            </a:r>
          </a:p>
          <a:p>
            <a:pPr marL="0" indent="0">
              <a:buNone/>
            </a:pPr>
            <a:r>
              <a:rPr lang="en-US" dirty="0"/>
              <a:t>Consider image file size with image quality</a:t>
            </a:r>
          </a:p>
          <a:p>
            <a:pPr marL="0" indent="0">
              <a:buNone/>
            </a:pPr>
            <a:r>
              <a:rPr lang="en-US" dirty="0"/>
              <a:t>Consider image load time</a:t>
            </a:r>
          </a:p>
          <a:p>
            <a:pPr marL="0" indent="0">
              <a:buNone/>
            </a:pPr>
            <a:r>
              <a:rPr lang="en-US" dirty="0"/>
              <a:t>Use appropriate resolution</a:t>
            </a:r>
          </a:p>
          <a:p>
            <a:pPr marL="0" indent="0">
              <a:buNone/>
            </a:pPr>
            <a:r>
              <a:rPr lang="en-US" dirty="0"/>
              <a:t>Specify dimensions</a:t>
            </a:r>
          </a:p>
          <a:p>
            <a:pPr marL="0" indent="0">
              <a:buNone/>
            </a:pPr>
            <a:r>
              <a:rPr lang="en-US" dirty="0"/>
              <a:t>Be aware of brightness and contrast</a:t>
            </a:r>
            <a:endParaRPr lang="en-AU" dirty="0"/>
          </a:p>
        </p:txBody>
      </p:sp>
    </p:spTree>
    <p:extLst>
      <p:ext uri="{BB962C8B-B14F-4D97-AF65-F5344CB8AC3E}">
        <p14:creationId xmlns:p14="http://schemas.microsoft.com/office/powerpoint/2010/main" val="168483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Borders: Block / Inline Elements</a:t>
            </a:r>
            <a:endParaRPr lang="en-AU" dirty="0"/>
          </a:p>
        </p:txBody>
      </p:sp>
      <p:sp>
        <p:nvSpPr>
          <p:cNvPr id="3" name="Content Placeholder 2"/>
          <p:cNvSpPr>
            <a:spLocks noGrp="1"/>
          </p:cNvSpPr>
          <p:nvPr>
            <p:ph idx="1"/>
          </p:nvPr>
        </p:nvSpPr>
        <p:spPr>
          <a:xfrm>
            <a:off x="457200" y="1600201"/>
            <a:ext cx="8229600" cy="4571999"/>
          </a:xfrm>
        </p:spPr>
        <p:txBody>
          <a:bodyPr/>
          <a:lstStyle/>
          <a:p>
            <a:r>
              <a:rPr lang="en-US" dirty="0"/>
              <a:t>Block display element</a:t>
            </a:r>
          </a:p>
          <a:p>
            <a:pPr lvl="1"/>
            <a:r>
              <a:rPr lang="en-US" dirty="0"/>
              <a:t>Default width of element content extends to browser margin (or specified width)</a:t>
            </a:r>
          </a:p>
          <a:p>
            <a:r>
              <a:rPr lang="en-US" dirty="0"/>
              <a:t>Inline display element </a:t>
            </a:r>
          </a:p>
          <a:p>
            <a:pPr lvl="1"/>
            <a:r>
              <a:rPr lang="en-US" dirty="0"/>
              <a:t>Border closely outlines the element content</a:t>
            </a:r>
          </a:p>
          <a:p>
            <a:endParaRPr lang="en-US" dirty="0"/>
          </a:p>
          <a:p>
            <a:endParaRPr lang="en-AU" dirty="0"/>
          </a:p>
          <a:p>
            <a:pPr marL="0" indent="0">
              <a:buNone/>
            </a:pPr>
            <a:r>
              <a:rPr lang="en-AU" dirty="0"/>
              <a:t>	</a:t>
            </a:r>
            <a:r>
              <a:rPr lang="en-AU" b="1" dirty="0"/>
              <a:t>h2 { border: 2px solid #ff0000; }</a:t>
            </a:r>
          </a:p>
          <a:p>
            <a:pPr marL="0" indent="0">
              <a:buNone/>
            </a:pPr>
            <a:r>
              <a:rPr lang="en-AU" b="1" dirty="0"/>
              <a:t>	a { border: 2px solid #ff0000; }</a:t>
            </a:r>
          </a:p>
        </p:txBody>
      </p:sp>
      <p:pic>
        <p:nvPicPr>
          <p:cNvPr id="6" name="Picture 2" descr="The text, heading with border and link, this anchor tag has a border, have border closely outlining the cont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095750"/>
            <a:ext cx="66563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774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Images and Accessibility</a:t>
            </a:r>
          </a:p>
        </p:txBody>
      </p:sp>
      <p:sp>
        <p:nvSpPr>
          <p:cNvPr id="3" name="Content Placeholder 2"/>
          <p:cNvSpPr>
            <a:spLocks noGrp="1"/>
          </p:cNvSpPr>
          <p:nvPr>
            <p:ph idx="1"/>
          </p:nvPr>
        </p:nvSpPr>
        <p:spPr/>
        <p:txBody>
          <a:bodyPr/>
          <a:lstStyle/>
          <a:p>
            <a:pPr marL="0" indent="0">
              <a:buNone/>
            </a:pPr>
            <a:r>
              <a:rPr lang="en-US" b="1" dirty="0"/>
              <a:t>Don’t rely on color alone. </a:t>
            </a:r>
          </a:p>
          <a:p>
            <a:r>
              <a:rPr lang="en-US" dirty="0"/>
              <a:t>Some visitors may have color perception deficiencies. Use high contrast between background and text color. </a:t>
            </a:r>
          </a:p>
          <a:p>
            <a:pPr marL="0" indent="0">
              <a:buNone/>
            </a:pPr>
            <a:r>
              <a:rPr lang="en-US" b="1" dirty="0"/>
              <a:t>Provide a text equivalent for non-text elements.</a:t>
            </a:r>
            <a:r>
              <a:rPr lang="en-US" dirty="0"/>
              <a:t> </a:t>
            </a:r>
          </a:p>
          <a:p>
            <a:r>
              <a:rPr lang="en-US" dirty="0"/>
              <a:t>Use the alt attribute on your image elements</a:t>
            </a:r>
          </a:p>
          <a:p>
            <a:pPr marL="0" indent="0">
              <a:buNone/>
            </a:pPr>
            <a:r>
              <a:rPr lang="en-US" b="1" dirty="0"/>
              <a:t>If your site navigation uses image links, provide simple text links at the bottom of the page.</a:t>
            </a:r>
            <a:endParaRPr lang="en-AU" b="1" dirty="0"/>
          </a:p>
        </p:txBody>
      </p:sp>
    </p:spTree>
    <p:extLst>
      <p:ext uri="{BB962C8B-B14F-4D97-AF65-F5344CB8AC3E}">
        <p14:creationId xmlns:p14="http://schemas.microsoft.com/office/powerpoint/2010/main" val="669309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4.3</a:t>
            </a:r>
            <a:r>
              <a:rPr lang="en-US" sz="2000" b="0" dirty="0"/>
              <a:t> (1 of 2)</a:t>
            </a:r>
            <a:endParaRPr lang="en-AU" sz="2000" dirty="0"/>
          </a:p>
        </p:txBody>
      </p:sp>
      <p:sp>
        <p:nvSpPr>
          <p:cNvPr id="3" name="Content Placeholder 2"/>
          <p:cNvSpPr>
            <a:spLocks noGrp="1"/>
          </p:cNvSpPr>
          <p:nvPr>
            <p:ph idx="1"/>
          </p:nvPr>
        </p:nvSpPr>
        <p:spPr>
          <a:xfrm>
            <a:off x="457200" y="1600200"/>
            <a:ext cx="8458200" cy="4724400"/>
          </a:xfrm>
        </p:spPr>
        <p:txBody>
          <a:bodyPr/>
          <a:lstStyle/>
          <a:p>
            <a:pPr marL="0" indent="0">
              <a:buNone/>
              <a:defRPr/>
            </a:pPr>
            <a:r>
              <a:rPr lang="en-US" dirty="0">
                <a:latin typeface="+mj-lt"/>
              </a:rPr>
              <a:t>Search for a site that uses image links to provide navigation. List the URL of the page. </a:t>
            </a:r>
          </a:p>
          <a:p>
            <a:pPr marL="0" indent="0">
              <a:buNone/>
              <a:tabLst>
                <a:tab pos="354013" algn="l"/>
              </a:tabLst>
              <a:defRPr/>
            </a:pPr>
            <a:r>
              <a:rPr lang="en-US" dirty="0">
                <a:latin typeface="+mj-lt"/>
              </a:rPr>
              <a:t>	</a:t>
            </a:r>
            <a:r>
              <a:rPr lang="en-US" sz="2400" dirty="0">
                <a:latin typeface="+mj-lt"/>
              </a:rPr>
              <a:t>What colors are used on the image links? 	</a:t>
            </a:r>
          </a:p>
          <a:p>
            <a:pPr marL="0" indent="0">
              <a:spcBef>
                <a:spcPts val="1600"/>
              </a:spcBef>
              <a:buNone/>
              <a:tabLst>
                <a:tab pos="354013" algn="l"/>
              </a:tabLst>
              <a:defRPr/>
            </a:pPr>
            <a:r>
              <a:rPr lang="en-US" sz="2400" dirty="0">
                <a:latin typeface="+mj-lt"/>
              </a:rPr>
              <a:t>	If the image links contain text, is there good contrast 	between the background color and letters on the image 	links? </a:t>
            </a:r>
          </a:p>
          <a:p>
            <a:pPr marL="0" indent="0">
              <a:spcBef>
                <a:spcPts val="1600"/>
              </a:spcBef>
              <a:buNone/>
              <a:tabLst>
                <a:tab pos="354013" algn="l"/>
              </a:tabLst>
              <a:defRPr/>
            </a:pPr>
            <a:r>
              <a:rPr lang="en-US" sz="2400" dirty="0">
                <a:latin typeface="+mj-lt"/>
              </a:rPr>
              <a:t>	Would the page be accessible to a visitor who is sight-	challenged?</a:t>
            </a:r>
          </a:p>
        </p:txBody>
      </p:sp>
    </p:spTree>
    <p:extLst>
      <p:ext uri="{BB962C8B-B14F-4D97-AF65-F5344CB8AC3E}">
        <p14:creationId xmlns:p14="http://schemas.microsoft.com/office/powerpoint/2010/main" val="1495637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4.3</a:t>
            </a:r>
            <a:r>
              <a:rPr lang="en-US" sz="2000" b="0" dirty="0"/>
              <a:t> (2 of 2)</a:t>
            </a:r>
            <a:endParaRPr lang="en-AU" sz="2000" dirty="0"/>
          </a:p>
        </p:txBody>
      </p:sp>
      <p:sp>
        <p:nvSpPr>
          <p:cNvPr id="3" name="Content Placeholder 2"/>
          <p:cNvSpPr>
            <a:spLocks noGrp="1"/>
          </p:cNvSpPr>
          <p:nvPr>
            <p:ph idx="1"/>
          </p:nvPr>
        </p:nvSpPr>
        <p:spPr>
          <a:xfrm>
            <a:off x="457200" y="1600200"/>
            <a:ext cx="8458200" cy="4724400"/>
          </a:xfrm>
        </p:spPr>
        <p:txBody>
          <a:bodyPr/>
          <a:lstStyle/>
          <a:p>
            <a:pPr marL="0" indent="0">
              <a:buNone/>
              <a:tabLst>
                <a:tab pos="354013" algn="l"/>
              </a:tabLst>
              <a:defRPr/>
            </a:pPr>
            <a:r>
              <a:rPr lang="en-US" sz="2400" dirty="0">
                <a:latin typeface="+mj-lt"/>
              </a:rPr>
              <a:t>	How have acces</a:t>
            </a:r>
            <a:r>
              <a:rPr lang="en-US" dirty="0">
                <a:latin typeface="+mj-lt"/>
              </a:rPr>
              <a:t>sibility issues been addressed?</a:t>
            </a:r>
          </a:p>
          <a:p>
            <a:pPr marL="0" indent="0">
              <a:buNone/>
              <a:tabLst>
                <a:tab pos="354013" algn="l"/>
              </a:tabLst>
              <a:defRPr/>
            </a:pPr>
            <a:r>
              <a:rPr lang="en-US" dirty="0">
                <a:latin typeface="+mj-lt"/>
              </a:rPr>
              <a:t>	Is the alt attribute used to describe the image link?</a:t>
            </a:r>
          </a:p>
          <a:p>
            <a:pPr marL="0" indent="0">
              <a:buNone/>
              <a:tabLst>
                <a:tab pos="354013" algn="l"/>
              </a:tabLst>
              <a:defRPr/>
            </a:pPr>
            <a:r>
              <a:rPr lang="en-US" dirty="0">
                <a:latin typeface="+mj-lt"/>
              </a:rPr>
              <a:t>	Is there a row of text links in the footer section of 	the page?</a:t>
            </a:r>
          </a:p>
          <a:p>
            <a:pPr marL="0" indent="0">
              <a:buNone/>
              <a:tabLst>
                <a:tab pos="354013" algn="l"/>
              </a:tabLst>
              <a:defRPr/>
            </a:pPr>
            <a:r>
              <a:rPr lang="en-US" dirty="0">
                <a:latin typeface="+mj-lt"/>
              </a:rPr>
              <a:t>Answer the questions above and discuss your findings.</a:t>
            </a:r>
            <a:endParaRPr lang="en-AU" dirty="0">
              <a:latin typeface="+mj-lt"/>
            </a:endParaRPr>
          </a:p>
        </p:txBody>
      </p:sp>
    </p:spTree>
    <p:extLst>
      <p:ext uri="{BB962C8B-B14F-4D97-AF65-F5344CB8AC3E}">
        <p14:creationId xmlns:p14="http://schemas.microsoft.com/office/powerpoint/2010/main" val="303677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Rounded Corners</a:t>
            </a:r>
          </a:p>
        </p:txBody>
      </p:sp>
      <p:sp>
        <p:nvSpPr>
          <p:cNvPr id="3" name="Content Placeholder 2"/>
          <p:cNvSpPr>
            <a:spLocks noGrp="1"/>
          </p:cNvSpPr>
          <p:nvPr>
            <p:ph idx="1"/>
          </p:nvPr>
        </p:nvSpPr>
        <p:spPr/>
        <p:txBody>
          <a:bodyPr/>
          <a:lstStyle/>
          <a:p>
            <a:pPr marL="0" indent="0">
              <a:buNone/>
            </a:pPr>
            <a:r>
              <a:rPr lang="en-US" dirty="0"/>
              <a:t>border-radius property</a:t>
            </a:r>
          </a:p>
          <a:p>
            <a:r>
              <a:rPr lang="en-US" dirty="0"/>
              <a:t>Configures the horizontal radius and vertical radius of the corner</a:t>
            </a:r>
          </a:p>
          <a:p>
            <a:r>
              <a:rPr lang="en-US" dirty="0"/>
              <a:t>Numeric value(s) with unit (pixel or </a:t>
            </a:r>
            <a:r>
              <a:rPr lang="en-US" dirty="0" err="1"/>
              <a:t>em</a:t>
            </a:r>
            <a:r>
              <a:rPr lang="en-US" dirty="0"/>
              <a:t>) or percentage</a:t>
            </a:r>
          </a:p>
          <a:p>
            <a:pPr marL="0" indent="0">
              <a:buNone/>
            </a:pPr>
            <a:r>
              <a:rPr lang="en-US" dirty="0"/>
              <a:t>Example</a:t>
            </a:r>
            <a:br>
              <a:rPr lang="en-US" dirty="0"/>
            </a:br>
            <a:br>
              <a:rPr lang="en-US" sz="2400" dirty="0"/>
            </a:br>
            <a:r>
              <a:rPr lang="en-US" sz="2400" dirty="0"/>
              <a:t>h1 {  border-radius: 15px; </a:t>
            </a:r>
          </a:p>
          <a:p>
            <a:pPr marL="0" indent="0">
              <a:buNone/>
            </a:pPr>
            <a:r>
              <a:rPr lang="en-US" sz="2400" dirty="0"/>
              <a:t>}</a:t>
            </a:r>
            <a:endParaRPr lang="en-AU" sz="2400" dirty="0"/>
          </a:p>
        </p:txBody>
      </p:sp>
      <p:pic>
        <p:nvPicPr>
          <p:cNvPr id="4" name="Picture 3" descr="A rounded corner rectangle with a solid background displays text, logo with rounded corner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841058"/>
            <a:ext cx="428307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114799" y="5650468"/>
            <a:ext cx="4359275" cy="584775"/>
          </a:xfrm>
          <a:prstGeom prst="rect">
            <a:avLst/>
          </a:prstGeom>
        </p:spPr>
        <p:txBody>
          <a:bodyPr wrap="square">
            <a:spAutoFit/>
          </a:bodyPr>
          <a:lstStyle/>
          <a:p>
            <a:r>
              <a:rPr lang="en-US" altLang="en-US" sz="1600" b="1" dirty="0"/>
              <a:t>Figure 4.32 </a:t>
            </a:r>
            <a:r>
              <a:rPr lang="en-US" altLang="en-US" sz="1600" dirty="0"/>
              <a:t>Rounded corners were</a:t>
            </a:r>
          </a:p>
          <a:p>
            <a:r>
              <a:rPr lang="en-US" altLang="en-US" sz="1600" dirty="0"/>
              <a:t>configured with CSS</a:t>
            </a:r>
            <a:endParaRPr lang="en-AU" sz="1600" dirty="0"/>
          </a:p>
        </p:txBody>
      </p:sp>
    </p:spTree>
    <p:extLst>
      <p:ext uri="{BB962C8B-B14F-4D97-AF65-F5344CB8AC3E}">
        <p14:creationId xmlns:p14="http://schemas.microsoft.com/office/powerpoint/2010/main" val="3586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 of Rounded Corners</a:t>
            </a:r>
          </a:p>
        </p:txBody>
      </p:sp>
      <p:sp>
        <p:nvSpPr>
          <p:cNvPr id="3" name="Content Placeholder 2"/>
          <p:cNvSpPr>
            <a:spLocks noGrp="1"/>
          </p:cNvSpPr>
          <p:nvPr>
            <p:ph idx="1"/>
          </p:nvPr>
        </p:nvSpPr>
        <p:spPr>
          <a:xfrm>
            <a:off x="457200" y="1600200"/>
            <a:ext cx="8534400" cy="4525963"/>
          </a:xfrm>
        </p:spPr>
        <p:txBody>
          <a:bodyPr/>
          <a:lstStyle/>
          <a:p>
            <a:pPr marL="0" indent="0">
              <a:buNone/>
            </a:pPr>
            <a:r>
              <a:rPr lang="en-US" sz="2400" dirty="0"/>
              <a:t>One value for border-radius configures all four corners</a:t>
            </a:r>
            <a:br>
              <a:rPr lang="en-US" sz="2400" dirty="0"/>
            </a:br>
            <a:r>
              <a:rPr lang="en-US" sz="2400" dirty="0"/>
              <a:t>Example: </a:t>
            </a:r>
            <a:br>
              <a:rPr lang="en-US" sz="2400" dirty="0"/>
            </a:br>
            <a:r>
              <a:rPr lang="en-US" sz="2400" dirty="0"/>
              <a:t>	border-radius: 15px; </a:t>
            </a:r>
          </a:p>
          <a:p>
            <a:pPr marL="0" indent="0">
              <a:buNone/>
            </a:pPr>
            <a:endParaRPr lang="en-US" dirty="0"/>
          </a:p>
          <a:p>
            <a:pPr marL="0" indent="0">
              <a:buNone/>
            </a:pPr>
            <a:endParaRPr lang="en-US" altLang="en-US" sz="2400" dirty="0"/>
          </a:p>
          <a:p>
            <a:pPr marL="0" indent="0">
              <a:buNone/>
            </a:pPr>
            <a:r>
              <a:rPr lang="en-US" altLang="en-US" sz="2400" dirty="0"/>
              <a:t>Four values for border-radius configure each corner separately </a:t>
            </a:r>
            <a:br>
              <a:rPr lang="en-US" altLang="en-US" sz="2400" dirty="0"/>
            </a:br>
            <a:r>
              <a:rPr lang="en-US" altLang="en-US" sz="2400" dirty="0"/>
              <a:t>Ordered by top left, top right, bottom right, bottom left</a:t>
            </a:r>
            <a:br>
              <a:rPr lang="en-US" altLang="en-US" sz="2400" dirty="0"/>
            </a:br>
            <a:r>
              <a:rPr lang="en-US" altLang="en-US" sz="2400" dirty="0"/>
              <a:t>Example: </a:t>
            </a:r>
          </a:p>
          <a:p>
            <a:pPr marL="0" indent="0">
              <a:spcBef>
                <a:spcPts val="0"/>
              </a:spcBef>
              <a:buNone/>
            </a:pPr>
            <a:r>
              <a:rPr lang="en-US" altLang="en-US" sz="2400" dirty="0">
                <a:latin typeface="+mj-lt"/>
                <a:cs typeface="Times New Roman" panose="02020603050405020304" pitchFamily="18" charset="0"/>
              </a:rPr>
              <a:t>	border-radius: 15px 30px 100px 5px;</a:t>
            </a:r>
            <a:endParaRPr lang="en-AU" sz="2400" dirty="0">
              <a:latin typeface="+mj-lt"/>
            </a:endParaRPr>
          </a:p>
        </p:txBody>
      </p:sp>
      <p:pic>
        <p:nvPicPr>
          <p:cNvPr id="4" name="Picture 4" descr="A rounded corner rectangle with a solid background displays text, logo with rounded cor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33700"/>
            <a:ext cx="4238625" cy="8001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A rounded corner rectangle with a solid background displays text, logo with rounded cor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534025"/>
            <a:ext cx="4200525" cy="790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12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box-shadow Property</a:t>
            </a:r>
          </a:p>
        </p:txBody>
      </p:sp>
      <p:sp>
        <p:nvSpPr>
          <p:cNvPr id="3" name="Content Placeholder 2"/>
          <p:cNvSpPr>
            <a:spLocks noGrp="1"/>
          </p:cNvSpPr>
          <p:nvPr>
            <p:ph idx="1"/>
          </p:nvPr>
        </p:nvSpPr>
        <p:spPr/>
        <p:txBody>
          <a:bodyPr/>
          <a:lstStyle/>
          <a:p>
            <a:pPr marL="0" indent="0">
              <a:buNone/>
            </a:pPr>
            <a:r>
              <a:rPr lang="en-AU" dirty="0"/>
              <a:t>Configure the horizontal offset, vertical offset, blur radius, and valid </a:t>
            </a:r>
            <a:r>
              <a:rPr lang="en-AU" dirty="0" err="1"/>
              <a:t>color</a:t>
            </a:r>
            <a:r>
              <a:rPr lang="en-AU" dirty="0"/>
              <a:t> value</a:t>
            </a:r>
          </a:p>
          <a:p>
            <a:pPr marL="0" indent="0">
              <a:buNone/>
            </a:pPr>
            <a:r>
              <a:rPr lang="en-AU" dirty="0"/>
              <a:t>Example:</a:t>
            </a:r>
          </a:p>
          <a:p>
            <a:pPr marL="0" indent="0">
              <a:buNone/>
            </a:pPr>
            <a:r>
              <a:rPr lang="en-AU" dirty="0"/>
              <a:t>#wrapper { box-shadow: 5px </a:t>
            </a:r>
            <a:r>
              <a:rPr lang="en-AU" dirty="0" err="1"/>
              <a:t>5px</a:t>
            </a:r>
            <a:r>
              <a:rPr lang="en-AU" dirty="0"/>
              <a:t> </a:t>
            </a:r>
            <a:r>
              <a:rPr lang="en-AU" dirty="0" err="1"/>
              <a:t>5px</a:t>
            </a:r>
            <a:r>
              <a:rPr lang="en-AU" dirty="0"/>
              <a:t> #828282; }</a:t>
            </a:r>
          </a:p>
          <a:p>
            <a:pPr marL="0" indent="0">
              <a:buNone/>
            </a:pPr>
            <a:r>
              <a:rPr lang="en-AU" dirty="0"/>
              <a:t>Optional keyword: inset</a:t>
            </a:r>
          </a:p>
        </p:txBody>
      </p:sp>
    </p:spTree>
    <p:extLst>
      <p:ext uri="{BB962C8B-B14F-4D97-AF65-F5344CB8AC3E}">
        <p14:creationId xmlns:p14="http://schemas.microsoft.com/office/powerpoint/2010/main" val="3493533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4.35 </a:t>
            </a:r>
            <a:r>
              <a:rPr lang="en-US" sz="2800" b="0" dirty="0"/>
              <a:t>The centered neutral background along with shadow properties add dimension</a:t>
            </a:r>
            <a:endParaRPr lang="en-AU" sz="2800" b="0" dirty="0"/>
          </a:p>
        </p:txBody>
      </p:sp>
      <p:pic>
        <p:nvPicPr>
          <p:cNvPr id="4" name="Picture 2" descr="A web page with detail similar to the previous image. The logo is centered and the text, Lighthouse Bistro has shadow property."/>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5988" y="1752600"/>
            <a:ext cx="539202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18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opacity Property</a:t>
            </a:r>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Configure the transparency of the element</a:t>
            </a:r>
          </a:p>
          <a:p>
            <a:pPr marL="0" indent="0">
              <a:buNone/>
            </a:pPr>
            <a:r>
              <a:rPr lang="en-US" dirty="0"/>
              <a:t>Opacity range:</a:t>
            </a:r>
          </a:p>
          <a:p>
            <a:r>
              <a:rPr lang="en-US" dirty="0"/>
              <a:t>0 Completely Transparent</a:t>
            </a:r>
          </a:p>
          <a:p>
            <a:pPr>
              <a:spcBef>
                <a:spcPts val="600"/>
              </a:spcBef>
            </a:pPr>
            <a:r>
              <a:rPr lang="en-US" dirty="0"/>
              <a:t>1 Completely Opaque</a:t>
            </a:r>
            <a:br>
              <a:rPr lang="en-US" dirty="0"/>
            </a:br>
            <a:r>
              <a:rPr lang="en-US" dirty="0"/>
              <a:t>horizontal offset, vertical offset, blur radius, and valid color value</a:t>
            </a:r>
          </a:p>
          <a:p>
            <a:pPr marL="0" indent="0">
              <a:buNone/>
            </a:pPr>
            <a:r>
              <a:rPr lang="en-US" dirty="0"/>
              <a:t>Example:</a:t>
            </a:r>
          </a:p>
          <a:p>
            <a:pPr marL="0" indent="0">
              <a:spcBef>
                <a:spcPts val="600"/>
              </a:spcBef>
              <a:buNone/>
            </a:pPr>
            <a:r>
              <a:rPr lang="en-US" dirty="0"/>
              <a:t>	h1{ background-color: #FFFFFF; </a:t>
            </a:r>
          </a:p>
          <a:p>
            <a:pPr marL="0" indent="0">
              <a:spcBef>
                <a:spcPts val="0"/>
              </a:spcBef>
              <a:buNone/>
            </a:pPr>
            <a:r>
              <a:rPr lang="en-US" dirty="0"/>
              <a:t>	opacity: 0.6; }</a:t>
            </a:r>
            <a:endParaRPr lang="en-AU" dirty="0"/>
          </a:p>
        </p:txBody>
      </p:sp>
    </p:spTree>
    <p:extLst>
      <p:ext uri="{BB962C8B-B14F-4D97-AF65-F5344CB8AC3E}">
        <p14:creationId xmlns:p14="http://schemas.microsoft.com/office/powerpoint/2010/main" val="3204919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4.37 </a:t>
            </a:r>
            <a:r>
              <a:rPr lang="en-US" sz="2800" b="0" dirty="0"/>
              <a:t>The background of the h1 area is transparent</a:t>
            </a:r>
            <a:endParaRPr lang="en-AU" sz="2800" b="0" dirty="0"/>
          </a:p>
        </p:txBody>
      </p:sp>
      <p:pic>
        <p:nvPicPr>
          <p:cNvPr id="4" name="Content Placeholder 3" descr="A web page with background as a forest. The heading, Fall Nature Hikes has a semitransparent backgroun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7217" y="1699800"/>
            <a:ext cx="478956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238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Rgba</a:t>
            </a:r>
            <a:r>
              <a:rPr lang="en-AU" dirty="0"/>
              <a:t> </a:t>
            </a:r>
            <a:r>
              <a:rPr lang="en-AU" dirty="0" err="1"/>
              <a:t>Color</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dirty="0"/>
              <a:t>Four values are required:</a:t>
            </a:r>
          </a:p>
          <a:p>
            <a:pPr marL="0" indent="0">
              <a:buNone/>
            </a:pPr>
            <a:r>
              <a:rPr lang="en-US" dirty="0"/>
              <a:t>red color, green color, blue color, and alpha(transparency)</a:t>
            </a:r>
          </a:p>
          <a:p>
            <a:r>
              <a:rPr lang="en-US" dirty="0"/>
              <a:t>The values for red, green, and blue </a:t>
            </a:r>
            <a:br>
              <a:rPr lang="en-US" dirty="0"/>
            </a:br>
            <a:r>
              <a:rPr lang="en-US" dirty="0"/>
              <a:t>must be decimal values from 0 to 255. </a:t>
            </a:r>
          </a:p>
          <a:p>
            <a:r>
              <a:rPr lang="en-US" dirty="0"/>
              <a:t>The alpha value must be a number between 0 (transparent) and 1 (opaque).</a:t>
            </a:r>
          </a:p>
        </p:txBody>
      </p:sp>
    </p:spTree>
    <p:extLst>
      <p:ext uri="{BB962C8B-B14F-4D97-AF65-F5344CB8AC3E}">
        <p14:creationId xmlns:p14="http://schemas.microsoft.com/office/powerpoint/2010/main" val="254470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 Display Can Vary by Browser</a:t>
            </a:r>
            <a:endParaRPr lang="en-AU" sz="2000" b="0" dirty="0"/>
          </a:p>
        </p:txBody>
      </p:sp>
      <p:pic>
        <p:nvPicPr>
          <p:cNvPr id="4" name="Picture 2" descr="A diagram shows the examples of various border style values as default, none, inset, outset, double, groove, ridge, solid, dashed, and dott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801" y="1471200"/>
            <a:ext cx="829439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476865" y="5909846"/>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4.2 </a:t>
            </a:r>
            <a:r>
              <a:rPr lang="en-US" altLang="en-US" sz="1600" dirty="0">
                <a:latin typeface="+mj-lt"/>
              </a:rPr>
              <a:t>Examples of the various border-style values rendered by Firefox</a:t>
            </a:r>
          </a:p>
        </p:txBody>
      </p:sp>
    </p:spTree>
    <p:extLst>
      <p:ext uri="{BB962C8B-B14F-4D97-AF65-F5344CB8AC3E}">
        <p14:creationId xmlns:p14="http://schemas.microsoft.com/office/powerpoint/2010/main" val="3402922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Rgba</a:t>
            </a:r>
            <a:r>
              <a:rPr lang="en-AU" dirty="0"/>
              <a:t> </a:t>
            </a:r>
            <a:r>
              <a:rPr lang="en-AU" dirty="0" err="1"/>
              <a:t>Color</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Example:</a:t>
            </a:r>
          </a:p>
          <a:p>
            <a:pPr marL="0" indent="0">
              <a:spcBef>
                <a:spcPts val="0"/>
              </a:spcBef>
              <a:buNone/>
            </a:pPr>
            <a:r>
              <a:rPr lang="en-US" dirty="0"/>
              <a:t>h1 { color: #</a:t>
            </a:r>
            <a:r>
              <a:rPr lang="en-US" dirty="0" err="1"/>
              <a:t>ffffff</a:t>
            </a:r>
            <a:r>
              <a:rPr lang="en-US" dirty="0"/>
              <a:t>;</a:t>
            </a:r>
          </a:p>
          <a:p>
            <a:pPr marL="0" indent="0">
              <a:spcBef>
                <a:spcPts val="0"/>
              </a:spcBef>
              <a:buNone/>
            </a:pPr>
            <a:r>
              <a:rPr lang="en-US" dirty="0"/>
              <a:t>	color: </a:t>
            </a:r>
            <a:r>
              <a:rPr lang="en-US" dirty="0" err="1"/>
              <a:t>rgba</a:t>
            </a:r>
            <a:r>
              <a:rPr lang="en-US" dirty="0"/>
              <a:t>(255, 255, 255, 0.7);</a:t>
            </a:r>
          </a:p>
          <a:p>
            <a:pPr marL="0" indent="0">
              <a:spcBef>
                <a:spcPts val="0"/>
              </a:spcBef>
              <a:buNone/>
            </a:pPr>
            <a:r>
              <a:rPr lang="en-US" dirty="0"/>
              <a:t>	font-size: 5em; padding-right: 10px;</a:t>
            </a:r>
          </a:p>
          <a:p>
            <a:pPr marL="0" indent="0">
              <a:spcBef>
                <a:spcPts val="0"/>
              </a:spcBef>
              <a:buNone/>
            </a:pPr>
            <a:r>
              <a:rPr lang="en-US" dirty="0"/>
              <a:t>	text-align: right; </a:t>
            </a:r>
            <a:br>
              <a:rPr lang="en-US" dirty="0"/>
            </a:br>
            <a:r>
              <a:rPr lang="en-US" dirty="0"/>
              <a:t>	font-family: Verdana, Helvetica, sans-serif; </a:t>
            </a:r>
          </a:p>
          <a:p>
            <a:pPr marL="0" indent="0">
              <a:spcBef>
                <a:spcPts val="0"/>
              </a:spcBef>
              <a:buNone/>
            </a:pPr>
            <a:r>
              <a:rPr lang="en-US" dirty="0"/>
              <a:t>}</a:t>
            </a:r>
            <a:endParaRPr lang="en-AU" dirty="0"/>
          </a:p>
        </p:txBody>
      </p:sp>
    </p:spTree>
    <p:extLst>
      <p:ext uri="{BB962C8B-B14F-4D97-AF65-F5344CB8AC3E}">
        <p14:creationId xmlns:p14="http://schemas.microsoft.com/office/powerpoint/2010/main" val="3025044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4.38 </a:t>
            </a:r>
            <a:r>
              <a:rPr lang="en-US" sz="2800" b="0" dirty="0"/>
              <a:t>Hexadecimal and RGB decimal color values</a:t>
            </a:r>
            <a:endParaRPr lang="en-AU" sz="2800" b="0" dirty="0"/>
          </a:p>
        </p:txBody>
      </p:sp>
      <p:pic>
        <p:nvPicPr>
          <p:cNvPr id="6" name="Picture 2" descr="A chart displays the hexadecimal and R G B decimal color valu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055" y="1629000"/>
            <a:ext cx="768189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679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4.39 </a:t>
            </a:r>
            <a:r>
              <a:rPr lang="en-US" sz="2800" b="0" dirty="0"/>
              <a:t>CSS RGBA color configures the transparent text</a:t>
            </a:r>
            <a:endParaRPr lang="en-AU" sz="2800" b="0" dirty="0"/>
          </a:p>
        </p:txBody>
      </p:sp>
      <p:pic>
        <p:nvPicPr>
          <p:cNvPr id="5" name="Picture 3" descr="A web page with background as a forest. The text, Fall Nature Hikes over the background is semitranspar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7218" y="1547400"/>
            <a:ext cx="478956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39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HSLA </a:t>
            </a:r>
            <a:r>
              <a:rPr lang="en-AU" dirty="0" err="1"/>
              <a:t>Color</a:t>
            </a:r>
            <a:endParaRPr lang="en-AU" dirty="0"/>
          </a:p>
        </p:txBody>
      </p:sp>
      <p:sp>
        <p:nvSpPr>
          <p:cNvPr id="3" name="Content Placeholder 2"/>
          <p:cNvSpPr>
            <a:spLocks noGrp="1"/>
          </p:cNvSpPr>
          <p:nvPr>
            <p:ph idx="1"/>
          </p:nvPr>
        </p:nvSpPr>
        <p:spPr/>
        <p:txBody>
          <a:bodyPr/>
          <a:lstStyle/>
          <a:p>
            <a:pPr marL="0" indent="0">
              <a:buNone/>
            </a:pPr>
            <a:r>
              <a:rPr lang="en-AU" dirty="0"/>
              <a:t>hue, saturation, light, alpha</a:t>
            </a:r>
          </a:p>
          <a:p>
            <a:pPr marL="0" indent="0">
              <a:buNone/>
            </a:pPr>
            <a:endParaRPr lang="en-US" dirty="0"/>
          </a:p>
          <a:p>
            <a:pPr marL="0" indent="0">
              <a:buNone/>
            </a:pPr>
            <a:r>
              <a:rPr lang="en-US" dirty="0"/>
              <a:t>Hue is a value between 0 and 360</a:t>
            </a:r>
          </a:p>
          <a:p>
            <a:pPr marL="0" indent="0">
              <a:buNone/>
            </a:pPr>
            <a:r>
              <a:rPr lang="en-US" dirty="0"/>
              <a:t>Saturation: percent</a:t>
            </a:r>
          </a:p>
          <a:p>
            <a:pPr marL="0" indent="0">
              <a:buNone/>
            </a:pPr>
            <a:r>
              <a:rPr lang="en-US" dirty="0"/>
              <a:t>Lightness: percent</a:t>
            </a:r>
          </a:p>
          <a:p>
            <a:pPr marL="0" indent="0">
              <a:buNone/>
            </a:pPr>
            <a:r>
              <a:rPr lang="en-US" dirty="0"/>
              <a:t>Optional alpha: from 0 to 1</a:t>
            </a:r>
            <a:endParaRPr lang="en-AU" dirty="0"/>
          </a:p>
        </p:txBody>
      </p:sp>
      <p:pic>
        <p:nvPicPr>
          <p:cNvPr id="4" name="Picture 6" descr="A disk-shaped color wheel with red, green, and blue parts labeled, red hue 0 degree or 360 degree, green hue 120 degree, and blue hue 240 degree respective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031" y="3276906"/>
            <a:ext cx="33909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5124450" y="5705573"/>
            <a:ext cx="3200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4.40</a:t>
            </a:r>
            <a:r>
              <a:rPr lang="en-US" altLang="en-US" sz="1400" dirty="0"/>
              <a:t> </a:t>
            </a:r>
            <a:r>
              <a:rPr lang="en-US" altLang="en-US" sz="1600" dirty="0">
                <a:latin typeface="+mj-lt"/>
              </a:rPr>
              <a:t>A color wheel</a:t>
            </a:r>
          </a:p>
        </p:txBody>
      </p:sp>
    </p:spTree>
    <p:extLst>
      <p:ext uri="{BB962C8B-B14F-4D97-AF65-F5344CB8AC3E}">
        <p14:creationId xmlns:p14="http://schemas.microsoft.com/office/powerpoint/2010/main" val="2252185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4.41 </a:t>
            </a:r>
            <a:r>
              <a:rPr lang="en-US" sz="2800" b="0" dirty="0"/>
              <a:t>HSLA color examples</a:t>
            </a:r>
            <a:endParaRPr lang="en-AU" sz="2800" b="0" dirty="0"/>
          </a:p>
        </p:txBody>
      </p:sp>
      <p:pic>
        <p:nvPicPr>
          <p:cNvPr id="4" name="Picture 8" descr="A chart displays the H S L A color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8109" y="1699800"/>
            <a:ext cx="2887783"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279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Gradients</a:t>
            </a:r>
          </a:p>
        </p:txBody>
      </p:sp>
      <p:sp>
        <p:nvSpPr>
          <p:cNvPr id="3" name="Content Placeholder 2"/>
          <p:cNvSpPr>
            <a:spLocks noGrp="1"/>
          </p:cNvSpPr>
          <p:nvPr>
            <p:ph idx="1"/>
          </p:nvPr>
        </p:nvSpPr>
        <p:spPr/>
        <p:txBody>
          <a:bodyPr/>
          <a:lstStyle/>
          <a:p>
            <a:pPr marL="0" indent="0">
              <a:buNone/>
            </a:pPr>
            <a:r>
              <a:rPr lang="en-US" dirty="0"/>
              <a:t>Gradient: a smooth blending of shades from one color to another</a:t>
            </a:r>
          </a:p>
          <a:p>
            <a:pPr marL="0" indent="0">
              <a:spcBef>
                <a:spcPts val="600"/>
              </a:spcBef>
              <a:buNone/>
            </a:pPr>
            <a:r>
              <a:rPr lang="en-US" dirty="0"/>
              <a:t>Use the background-image property</a:t>
            </a:r>
          </a:p>
          <a:p>
            <a:pPr>
              <a:spcBef>
                <a:spcPts val="600"/>
              </a:spcBef>
            </a:pPr>
            <a:r>
              <a:rPr lang="en-US" dirty="0"/>
              <a:t>linear-gradient()</a:t>
            </a:r>
          </a:p>
          <a:p>
            <a:pPr>
              <a:spcBef>
                <a:spcPts val="600"/>
              </a:spcBef>
            </a:pPr>
            <a:r>
              <a:rPr lang="en-US" dirty="0"/>
              <a:t>radial-gradient()</a:t>
            </a:r>
          </a:p>
          <a:p>
            <a:pPr marL="0" indent="0">
              <a:buNone/>
            </a:pPr>
            <a:r>
              <a:rPr lang="en-US" dirty="0"/>
              <a:t>Example:</a:t>
            </a:r>
          </a:p>
          <a:p>
            <a:pPr marL="0" indent="0">
              <a:spcBef>
                <a:spcPts val="600"/>
              </a:spcBef>
              <a:buNone/>
            </a:pPr>
            <a:r>
              <a:rPr lang="en-US" sz="2400" dirty="0"/>
              <a:t>body { </a:t>
            </a:r>
          </a:p>
          <a:p>
            <a:pPr marL="0" indent="0">
              <a:spcBef>
                <a:spcPts val="0"/>
              </a:spcBef>
              <a:buNone/>
            </a:pPr>
            <a:r>
              <a:rPr lang="en-US" sz="2400" dirty="0"/>
              <a:t>	background-color: #8FA5CE;</a:t>
            </a:r>
          </a:p>
          <a:p>
            <a:pPr marL="0" indent="0">
              <a:spcBef>
                <a:spcPts val="0"/>
              </a:spcBef>
              <a:buNone/>
            </a:pPr>
            <a:r>
              <a:rPr lang="en-US" sz="2400" dirty="0"/>
              <a:t>	background-image: linear-gradient(#FFFFFF, #8FA5CE); }</a:t>
            </a:r>
            <a:endParaRPr lang="en-AU" sz="2400" dirty="0"/>
          </a:p>
        </p:txBody>
      </p:sp>
    </p:spTree>
    <p:extLst>
      <p:ext uri="{BB962C8B-B14F-4D97-AF65-F5344CB8AC3E}">
        <p14:creationId xmlns:p14="http://schemas.microsoft.com/office/powerpoint/2010/main" val="16662147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4.44 </a:t>
            </a:r>
            <a:r>
              <a:rPr lang="en-US" sz="2800" b="0" dirty="0"/>
              <a:t>The gradient in the background was configured with CSS without an image file</a:t>
            </a:r>
            <a:endParaRPr lang="en-AU" sz="2800" b="0" dirty="0"/>
          </a:p>
        </p:txBody>
      </p:sp>
      <p:pic>
        <p:nvPicPr>
          <p:cNvPr id="4" name="Picture 2" descr="A web page with a gradient in the backgroun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236" y="1699800"/>
            <a:ext cx="5895528"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917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the use of visual elements and graphics on web pages.</a:t>
            </a:r>
          </a:p>
          <a:p>
            <a:r>
              <a:rPr lang="en-US" dirty="0"/>
              <a:t>As you continue to create web pages, look back at the guidelines and accessibility issues related to graphics. </a:t>
            </a:r>
          </a:p>
          <a:p>
            <a:r>
              <a:rPr lang="en-US" dirty="0"/>
              <a:t>The number one reason for visitors to leave web pages is too long of a download time. When using images, be careful to minimize this issue.</a:t>
            </a:r>
          </a:p>
          <a:p>
            <a:r>
              <a:rPr lang="en-US" dirty="0"/>
              <a:t>Provide alternatives to images (such as text links) and use the alt attribute on your pages.</a:t>
            </a:r>
          </a:p>
        </p:txBody>
      </p:sp>
    </p:spTree>
    <p:extLst>
      <p:ext uri="{BB962C8B-B14F-4D97-AF65-F5344CB8AC3E}">
        <p14:creationId xmlns:p14="http://schemas.microsoft.com/office/powerpoint/2010/main" val="19013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Specific Sides of a Border</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Use CSS to configure a line on one or more sides of an element</a:t>
            </a:r>
          </a:p>
          <a:p>
            <a:pPr>
              <a:spcBef>
                <a:spcPts val="600"/>
              </a:spcBef>
            </a:pPr>
            <a:r>
              <a:rPr lang="en-US" dirty="0"/>
              <a:t>border-bottom</a:t>
            </a:r>
          </a:p>
          <a:p>
            <a:pPr>
              <a:spcBef>
                <a:spcPts val="600"/>
              </a:spcBef>
            </a:pPr>
            <a:r>
              <a:rPr lang="en-US" dirty="0"/>
              <a:t>border-left</a:t>
            </a:r>
          </a:p>
          <a:p>
            <a:pPr>
              <a:spcBef>
                <a:spcPts val="600"/>
              </a:spcBef>
            </a:pPr>
            <a:r>
              <a:rPr lang="en-US" dirty="0"/>
              <a:t>border-right</a:t>
            </a:r>
          </a:p>
          <a:p>
            <a:pPr>
              <a:spcBef>
                <a:spcPts val="600"/>
              </a:spcBef>
            </a:pPr>
            <a:r>
              <a:rPr lang="en-US" dirty="0"/>
              <a:t>border-top</a:t>
            </a:r>
            <a:endParaRPr lang="en-AU" dirty="0"/>
          </a:p>
          <a:p>
            <a:endParaRPr lang="en-AU" dirty="0"/>
          </a:p>
          <a:p>
            <a:endParaRPr lang="en-AU" dirty="0"/>
          </a:p>
          <a:p>
            <a:pPr marL="0" indent="0">
              <a:buNone/>
            </a:pPr>
            <a:r>
              <a:rPr lang="sv-SE" b="1" dirty="0"/>
              <a:t>h2 { border-bottom: 2px solid #ff0000 }</a:t>
            </a:r>
            <a:endParaRPr lang="en-AU" b="1" dirty="0"/>
          </a:p>
        </p:txBody>
      </p:sp>
      <p:pic>
        <p:nvPicPr>
          <p:cNvPr id="4" name="Picture 2" descr="The text, heading with border has a line at the bottom of the text."/>
          <p:cNvPicPr>
            <a:picLocks noChangeAspect="1" noChangeArrowheads="1"/>
          </p:cNvPicPr>
          <p:nvPr/>
        </p:nvPicPr>
        <p:blipFill>
          <a:blip r:embed="rId3"/>
          <a:srcRect/>
          <a:stretch>
            <a:fillRect/>
          </a:stretch>
        </p:blipFill>
        <p:spPr bwMode="auto">
          <a:xfrm>
            <a:off x="762000" y="4495800"/>
            <a:ext cx="6080502" cy="8382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57413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padding Property</a:t>
            </a:r>
            <a:endParaRPr lang="en-AU" sz="28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sz="2400" dirty="0"/>
              <a:t>Configures empty space between the content of the HTML element and the border</a:t>
            </a:r>
          </a:p>
          <a:p>
            <a:pPr marL="0" indent="0">
              <a:buNone/>
            </a:pPr>
            <a:endParaRPr lang="en-US" sz="2400" dirty="0"/>
          </a:p>
          <a:p>
            <a:pPr marL="0" indent="0">
              <a:buNone/>
            </a:pPr>
            <a:r>
              <a:rPr lang="en-US" sz="2400" dirty="0"/>
              <a:t>Set to 0px by default</a:t>
            </a:r>
          </a:p>
          <a:p>
            <a:pPr marL="0" indent="0">
              <a:buNone/>
            </a:pPr>
            <a:r>
              <a:rPr lang="en-US" sz="2400" dirty="0"/>
              <a:t> </a:t>
            </a:r>
            <a:r>
              <a:rPr lang="en-US" sz="2400" b="1" dirty="0"/>
              <a:t>h2 { border: 2px solid #ff0000; padding: 5px; }</a:t>
            </a:r>
          </a:p>
          <a:p>
            <a:pPr marL="0" indent="0">
              <a:buNone/>
            </a:pPr>
            <a:endParaRPr lang="en-US" sz="2400" b="1" dirty="0"/>
          </a:p>
          <a:p>
            <a:pPr marL="0" indent="0">
              <a:buNone/>
            </a:pPr>
            <a:r>
              <a:rPr lang="en-AU" sz="2400" dirty="0"/>
              <a:t>No padding property configured: </a:t>
            </a:r>
          </a:p>
          <a:p>
            <a:pPr marL="0" indent="0">
              <a:buNone/>
            </a:pPr>
            <a:endParaRPr lang="en-AU" sz="2400" dirty="0"/>
          </a:p>
        </p:txBody>
      </p:sp>
      <p:pic>
        <p:nvPicPr>
          <p:cNvPr id="4" name="Picture 2" descr="The text, heading with border has border outlining the content with a small space between the border and content."/>
          <p:cNvPicPr>
            <a:picLocks noChangeAspect="1" noChangeArrowheads="1"/>
          </p:cNvPicPr>
          <p:nvPr/>
        </p:nvPicPr>
        <p:blipFill>
          <a:blip r:embed="rId2"/>
          <a:srcRect/>
          <a:stretch>
            <a:fillRect/>
          </a:stretch>
        </p:blipFill>
        <p:spPr bwMode="auto">
          <a:xfrm>
            <a:off x="1372350" y="4114800"/>
            <a:ext cx="4057650" cy="5334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2" descr="The text, heading with border has border outlining the content with a small space between the border and content."/>
          <p:cNvPicPr>
            <a:picLocks noChangeAspect="1" noChangeArrowheads="1"/>
          </p:cNvPicPr>
          <p:nvPr/>
        </p:nvPicPr>
        <p:blipFill>
          <a:blip r:embed="rId3"/>
          <a:srcRect/>
          <a:stretch>
            <a:fillRect/>
          </a:stretch>
        </p:blipFill>
        <p:spPr bwMode="auto">
          <a:xfrm>
            <a:off x="1362825" y="5334000"/>
            <a:ext cx="4067175" cy="4191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123981424"/>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9310</TotalTime>
  <Words>3179</Words>
  <Application>Microsoft Office PowerPoint</Application>
  <PresentationFormat>On-screen Show (4:3)</PresentationFormat>
  <Paragraphs>417</Paragraphs>
  <Slides>77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Times New Roman</vt:lpstr>
      <vt:lpstr>Verdana</vt:lpstr>
      <vt:lpstr>Wingdings</vt:lpstr>
      <vt:lpstr>508 Lecture</vt:lpstr>
      <vt:lpstr>Web Development &amp; Design Foundations  with HTML5</vt:lpstr>
      <vt:lpstr>Learning Outcomes (1 of 2)</vt:lpstr>
      <vt:lpstr>Learning Outcomes (2 of 2)</vt:lpstr>
      <vt:lpstr>Horizontal Rule Element</vt:lpstr>
      <vt:lpstr>CSS border Property</vt:lpstr>
      <vt:lpstr>CSS Borders: Block / Inline Elements</vt:lpstr>
      <vt:lpstr>Border Display Can Vary by Browser</vt:lpstr>
      <vt:lpstr>Configuring Specific Sides of a Border</vt:lpstr>
      <vt:lpstr>CSS padding Property</vt:lpstr>
      <vt:lpstr>Configure Padding on Specific Sides of an Element</vt:lpstr>
      <vt:lpstr>CSS padding Property Shorthand: two values</vt:lpstr>
      <vt:lpstr>CSS padding Property Shorthand: four values</vt:lpstr>
      <vt:lpstr>Hands-On Practice</vt:lpstr>
      <vt:lpstr>Figure 4.3 CSS border and padding properties add visual interest to the page.</vt:lpstr>
      <vt:lpstr>Checkpoint 4.1</vt:lpstr>
      <vt:lpstr>Types of Graphics (1 of 2)</vt:lpstr>
      <vt:lpstr>Figure 4.6 Comparison of transparent and nontransparent GIFs</vt:lpstr>
      <vt:lpstr>Types of Graphics (2 of 2)</vt:lpstr>
      <vt:lpstr>JPEG</vt:lpstr>
      <vt:lpstr>Figure 4.7 A JPEG saved at 80% quality (55KB file size) displays well on a web page</vt:lpstr>
      <vt:lpstr>PNG</vt:lpstr>
      <vt:lpstr>WebP</vt:lpstr>
      <vt:lpstr>HTML Image Element</vt:lpstr>
      <vt:lpstr>Accessibility &amp; Images</vt:lpstr>
      <vt:lpstr>Image Link</vt:lpstr>
      <vt:lpstr>Thumbnail Image (1 of 2)</vt:lpstr>
      <vt:lpstr>Thumbnail Image (2 of 2)</vt:lpstr>
      <vt:lpstr>Image Optimization</vt:lpstr>
      <vt:lpstr>Optimize An Image for the Web</vt:lpstr>
      <vt:lpstr>Choosing Names for Image Files</vt:lpstr>
      <vt:lpstr>Organizing Your Site</vt:lpstr>
      <vt:lpstr>Figure 4.21 A folder named “images” contains the graphic files</vt:lpstr>
      <vt:lpstr>HTML5 Figure and Figcaption Elements</vt:lpstr>
      <vt:lpstr>Figure 4.14 The figure and figcaption elements were used in this web page</vt:lpstr>
      <vt:lpstr>HTML5 Meter Element</vt:lpstr>
      <vt:lpstr>Figure 4.15 The meter element</vt:lpstr>
      <vt:lpstr>HTML5 Progress Element</vt:lpstr>
      <vt:lpstr>CSS background-image Property</vt:lpstr>
      <vt:lpstr>Figure 4.17 A long, thin background image tiles down the page</vt:lpstr>
      <vt:lpstr>Figure 4.18 A small rectangular background is repeated to fill the web page window</vt:lpstr>
      <vt:lpstr>CSS background-repeat Property</vt:lpstr>
      <vt:lpstr>Using background-repeat</vt:lpstr>
      <vt:lpstr>CSS background-position Property</vt:lpstr>
      <vt:lpstr>CSS background-clip Property</vt:lpstr>
      <vt:lpstr>CSS background-origin Property</vt:lpstr>
      <vt:lpstr>CSS background-size Property</vt:lpstr>
      <vt:lpstr>CSS Multiple Background Images</vt:lpstr>
      <vt:lpstr>Figure 4.27 The browser displays multiple background images.</vt:lpstr>
      <vt:lpstr>Checkpoint 4.2</vt:lpstr>
      <vt:lpstr>More About Images</vt:lpstr>
      <vt:lpstr>Image Map (1 of 2)</vt:lpstr>
      <vt:lpstr>Image Map (2 of 2)</vt:lpstr>
      <vt:lpstr>Figure 4.29 Sample image map</vt:lpstr>
      <vt:lpstr>Favorites Icon - favicon</vt:lpstr>
      <vt:lpstr>Figure 4.30 The favorites icon displays in the browser tab and address bar</vt:lpstr>
      <vt:lpstr>CSS Sprites</vt:lpstr>
      <vt:lpstr>Sources for Graphics (1 of 2)</vt:lpstr>
      <vt:lpstr>Sources for Graphics (2 of 2)</vt:lpstr>
      <vt:lpstr>Guidelines for Using Images</vt:lpstr>
      <vt:lpstr>Images and Accessibility</vt:lpstr>
      <vt:lpstr>Checkpoint 4.3 (1 of 2)</vt:lpstr>
      <vt:lpstr>Checkpoint 4.3 (2 of 2)</vt:lpstr>
      <vt:lpstr>CSS Rounded Corners</vt:lpstr>
      <vt:lpstr>Examples of Rounded Corners</vt:lpstr>
      <vt:lpstr>CSS box-shadow Property</vt:lpstr>
      <vt:lpstr>Figure 4.35 The centered neutral background along with shadow properties add dimension</vt:lpstr>
      <vt:lpstr>CSS opacity Property</vt:lpstr>
      <vt:lpstr>Figure 4.37 The background of the h1 area is transparent</vt:lpstr>
      <vt:lpstr>Rgba Color (1 of 2)</vt:lpstr>
      <vt:lpstr>Rgba Color (2 of 2)</vt:lpstr>
      <vt:lpstr>Figure 4.38 Hexadecimal and RGB decimal color values</vt:lpstr>
      <vt:lpstr>Figure 4.39 CSS RGBA color configures the transparent text</vt:lpstr>
      <vt:lpstr>HSLA Color</vt:lpstr>
      <vt:lpstr>Figure 4.41 HSLA color examples</vt:lpstr>
      <vt:lpstr>CSS Gradients</vt:lpstr>
      <vt:lpstr>Figure 4.44 The gradient in the background was configured with CSS without an image file</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Enrique Saracho Felix</cp:lastModifiedBy>
  <cp:revision>637</cp:revision>
  <dcterms:created xsi:type="dcterms:W3CDTF">2014-07-14T20:04:21Z</dcterms:created>
  <dcterms:modified xsi:type="dcterms:W3CDTF">2023-04-12T22:09:55Z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